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23"/>
  </p:notesMasterIdLst>
  <p:sldIdLst>
    <p:sldId id="283" r:id="rId2"/>
    <p:sldId id="258" r:id="rId3"/>
    <p:sldId id="285" r:id="rId4"/>
    <p:sldId id="286" r:id="rId5"/>
    <p:sldId id="278" r:id="rId6"/>
    <p:sldId id="287" r:id="rId7"/>
    <p:sldId id="299" r:id="rId8"/>
    <p:sldId id="289" r:id="rId9"/>
    <p:sldId id="298" r:id="rId10"/>
    <p:sldId id="281" r:id="rId11"/>
    <p:sldId id="296" r:id="rId12"/>
    <p:sldId id="297" r:id="rId13"/>
    <p:sldId id="300" r:id="rId14"/>
    <p:sldId id="301" r:id="rId15"/>
    <p:sldId id="268" r:id="rId16"/>
    <p:sldId id="293" r:id="rId17"/>
    <p:sldId id="270" r:id="rId18"/>
    <p:sldId id="271" r:id="rId19"/>
    <p:sldId id="272" r:id="rId20"/>
    <p:sldId id="273" r:id="rId21"/>
    <p:sldId id="274" r:id="rId22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504">
          <p15:clr>
            <a:srgbClr val="A4A3A4"/>
          </p15:clr>
        </p15:guide>
        <p15:guide id="3" orient="horz" pos="492">
          <p15:clr>
            <a:srgbClr val="A4A3A4"/>
          </p15:clr>
        </p15:guide>
        <p15:guide id="4" pos="5232">
          <p15:clr>
            <a:srgbClr val="A4A3A4"/>
          </p15:clr>
        </p15:guide>
        <p15:guide id="5" orient="horz" pos="684">
          <p15:clr>
            <a:srgbClr val="A4A3A4"/>
          </p15:clr>
        </p15:guide>
        <p15:guide id="6" pos="1416">
          <p15:clr>
            <a:srgbClr val="A4A3A4"/>
          </p15:clr>
        </p15:guide>
        <p15:guide id="7" orient="horz" pos="348">
          <p15:clr>
            <a:srgbClr val="A4A3A4"/>
          </p15:clr>
        </p15:guide>
        <p15:guide id="8" orient="horz" pos="1164">
          <p15:clr>
            <a:srgbClr val="A4A3A4"/>
          </p15:clr>
        </p15:guide>
        <p15:guide id="9" pos="624">
          <p15:clr>
            <a:srgbClr val="A4A3A4"/>
          </p15:clr>
        </p15:guide>
        <p15:guide id="10" orient="horz" pos="1284">
          <p15:clr>
            <a:srgbClr val="A4A3A4"/>
          </p15:clr>
        </p15:guide>
        <p15:guide id="11" orient="horz" pos="996">
          <p15:clr>
            <a:srgbClr val="A4A3A4"/>
          </p15:clr>
        </p15:guide>
        <p15:guide id="12" pos="456">
          <p15:clr>
            <a:srgbClr val="A4A3A4"/>
          </p15:clr>
        </p15:guide>
        <p15:guide id="13" pos="5280">
          <p15:clr>
            <a:srgbClr val="A4A3A4"/>
          </p15:clr>
        </p15:guide>
        <p15:guide id="14" pos="1752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lLP6xbpT5L9EGeStHtbgtcehA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0000"/>
    <a:srgbClr val="FF2000"/>
    <a:srgbClr val="CC0000"/>
    <a:srgbClr val="7F7F7F"/>
    <a:srgbClr val="BB261A"/>
    <a:srgbClr val="6FB2C5"/>
    <a:srgbClr val="A2B729"/>
    <a:srgbClr val="727D2F"/>
    <a:srgbClr val="2E4C59"/>
    <a:srgbClr val="517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9"/>
    <p:restoredTop sz="70173"/>
  </p:normalViewPr>
  <p:slideViewPr>
    <p:cSldViewPr snapToGrid="0">
      <p:cViewPr varScale="1">
        <p:scale>
          <a:sx n="106" d="100"/>
          <a:sy n="106" d="100"/>
        </p:scale>
        <p:origin x="1584" y="78"/>
      </p:cViewPr>
      <p:guideLst>
        <p:guide orient="horz" pos="1620"/>
        <p:guide pos="504"/>
        <p:guide orient="horz" pos="492"/>
        <p:guide pos="5232"/>
        <p:guide orient="horz" pos="684"/>
        <p:guide pos="1416"/>
        <p:guide orient="horz" pos="348"/>
        <p:guide orient="horz" pos="1164"/>
        <p:guide pos="624"/>
        <p:guide orient="horz" pos="1284"/>
        <p:guide orient="horz" pos="996"/>
        <p:guide pos="456"/>
        <p:guide pos="5280"/>
        <p:guide pos="17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lftech.ad.ncsu.edu\oit\shares\REGREC\RR_Data_Share\Data%20Stewardship\Internal%20Projects\Provost\Course%20Trends\output\stdnt_tota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S:\RR_Data_Share\Data%20Stewardship\Internal%20Projects\Provost\Course%20Trends\output\stdnt_totals%20(GRAD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lftech.ad.ncsu.edu\oit\shares\REGREC\EMAS%20Share\EMAS%20Research\Presentations\Faculty%20Senate\2021\2021\Data%20for%20Prez%20new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lwhite5\Desktop\NFR%20Pivo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lftech.ad.ncsu.edu\oit\Shares\REGREC\EMAS%20Share\EMAS%20Research\Presentations\BOT\2021%20Enrollment\Data%20for%20Prez%20v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lftech.ad.ncsu.edu\oit\Shares\REGREC\EMAS%20Share\EMAS%20Research\Presentations\BOT\2021%20Enrollment\Data%20for%20Prez%20v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UNDERGRADUATE 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HOURS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Sheet1!$D$23</c:f>
              <c:strCache>
                <c:ptCount val="1"/>
                <c:pt idx="0">
                  <c:v>Fall 2021</c:v>
                </c:pt>
              </c:strCache>
            </c:strRef>
          </c:tx>
          <c:spPr>
            <a:solidFill>
              <a:srgbClr val="CC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C0000">
                  <a:alpha val="4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2D-254F-9ED3-7596C979580C}"/>
              </c:ext>
            </c:extLst>
          </c:dPt>
          <c:dPt>
            <c:idx val="1"/>
            <c:bubble3D val="0"/>
            <c:spPr>
              <a:solidFill>
                <a:srgbClr val="CC0000">
                  <a:alpha val="7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2D-254F-9ED3-7596C979580C}"/>
              </c:ext>
            </c:extLst>
          </c:dPt>
          <c:dPt>
            <c:idx val="2"/>
            <c:bubble3D val="0"/>
            <c:spPr>
              <a:solidFill>
                <a:srgbClr val="CC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2D-254F-9ED3-7596C979580C}"/>
              </c:ext>
            </c:extLst>
          </c:dPt>
          <c:dLbls>
            <c:dLbl>
              <c:idx val="0"/>
              <c:layout>
                <c:manualLayout>
                  <c:x val="-1.997500046802126E-2"/>
                  <c:y val="5.96178906825147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762243061032195"/>
                      <c:h val="0.19435314768589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52D-254F-9ED3-7596C979580C}"/>
                </c:ext>
              </c:extLst>
            </c:dLbl>
            <c:dLbl>
              <c:idx val="1"/>
              <c:layout>
                <c:manualLayout>
                  <c:x val="-1.1662512078546917E-2"/>
                  <c:y val="3.55406212621076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2D-254F-9ED3-7596C979580C}"/>
                </c:ext>
              </c:extLst>
            </c:dLbl>
            <c:dLbl>
              <c:idx val="2"/>
              <c:layout>
                <c:manualLayout>
                  <c:x val="0.19897064139064213"/>
                  <c:y val="-0.14321325312880126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3C6E6A4-ED53-1249-A07E-C5DF87514507}" type="PERCENTAGE">
                      <a:rPr lang="en-US" sz="1200">
                        <a:solidFill>
                          <a:schemeClr val="bg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0716778055710363"/>
                      <c:h val="0.269834061084843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52D-254F-9ED3-7596C97958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Sheet1!$A$24:$A$26</c:f>
              <c:strCache>
                <c:ptCount val="3"/>
                <c:pt idx="0">
                  <c:v>Hybrid</c:v>
                </c:pt>
                <c:pt idx="1">
                  <c:v>Online</c:v>
                </c:pt>
                <c:pt idx="2">
                  <c:v>In Person</c:v>
                </c:pt>
              </c:strCache>
            </c:strRef>
          </c:cat>
          <c:val>
            <c:numRef>
              <c:f>Sheet1!$D$24:$D$26</c:f>
              <c:numCache>
                <c:formatCode>0.00%</c:formatCode>
                <c:ptCount val="3"/>
                <c:pt idx="0">
                  <c:v>2.146023460595186E-2</c:v>
                </c:pt>
                <c:pt idx="1">
                  <c:v>0.18591047885598835</c:v>
                </c:pt>
                <c:pt idx="2">
                  <c:v>0.79262928653805975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52D-254F-9ED3-7596C979580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HOURS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Sheet1!$D$23</c:f>
              <c:strCache>
                <c:ptCount val="1"/>
                <c:pt idx="0">
                  <c:v>Fall 2021</c:v>
                </c:pt>
              </c:strCache>
            </c:strRef>
          </c:tx>
          <c:spPr>
            <a:solidFill>
              <a:srgbClr val="990000">
                <a:alpha val="40000"/>
              </a:srgbClr>
            </a:solidFill>
            <a:ln>
              <a:noFill/>
            </a:ln>
          </c:spPr>
          <c:dPt>
            <c:idx val="0"/>
            <c:bubble3D val="0"/>
            <c:spPr>
              <a:solidFill>
                <a:srgbClr val="CC0000">
                  <a:alpha val="4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1F-384B-A8AD-1B5082BC3B99}"/>
              </c:ext>
            </c:extLst>
          </c:dPt>
          <c:dPt>
            <c:idx val="1"/>
            <c:bubble3D val="0"/>
            <c:spPr>
              <a:solidFill>
                <a:srgbClr val="CC0000">
                  <a:alpha val="7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1F-384B-A8AD-1B5082BC3B99}"/>
              </c:ext>
            </c:extLst>
          </c:dPt>
          <c:dPt>
            <c:idx val="2"/>
            <c:bubble3D val="0"/>
            <c:spPr>
              <a:solidFill>
                <a:srgbClr val="CC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91F-384B-A8AD-1B5082BC3B99}"/>
              </c:ext>
            </c:extLst>
          </c:dPt>
          <c:dLbls>
            <c:dLbl>
              <c:idx val="0"/>
              <c:layout>
                <c:manualLayout>
                  <c:x val="-8.007836159656603E-3"/>
                  <c:y val="-9.109295311926814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1F-384B-A8AD-1B5082BC3B99}"/>
                </c:ext>
              </c:extLst>
            </c:dLbl>
            <c:dLbl>
              <c:idx val="1"/>
              <c:layout>
                <c:manualLayout>
                  <c:x val="7.2101526201507572E-3"/>
                  <c:y val="1.04677179833735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1F-384B-A8AD-1B5082BC3B99}"/>
                </c:ext>
              </c:extLst>
            </c:dLbl>
            <c:dLbl>
              <c:idx val="2"/>
              <c:layout>
                <c:manualLayout>
                  <c:x val="0.32391695963257577"/>
                  <c:y val="-0.167051360713161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925925925925926"/>
                      <c:h val="0.21910256410256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91F-384B-A8AD-1B5082BC3B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Sheet1!$A$24:$A$26</c:f>
              <c:strCache>
                <c:ptCount val="3"/>
                <c:pt idx="0">
                  <c:v>Hybrid</c:v>
                </c:pt>
                <c:pt idx="1">
                  <c:v>Online</c:v>
                </c:pt>
                <c:pt idx="2">
                  <c:v>In Person</c:v>
                </c:pt>
              </c:strCache>
            </c:strRef>
          </c:cat>
          <c:val>
            <c:numRef>
              <c:f>Sheet1!$D$24:$D$26</c:f>
              <c:numCache>
                <c:formatCode>0.00%</c:formatCode>
                <c:ptCount val="3"/>
                <c:pt idx="0">
                  <c:v>7.2322963528939068E-3</c:v>
                </c:pt>
                <c:pt idx="1">
                  <c:v>0.24031247735790645</c:v>
                </c:pt>
                <c:pt idx="2">
                  <c:v>0.75245522628919959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91F-384B-A8AD-1B5082BC3B9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C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86-438D-995A-6243EC6B1BAA}"/>
              </c:ext>
            </c:extLst>
          </c:dPt>
          <c:dPt>
            <c:idx val="1"/>
            <c:bubble3D val="0"/>
            <c:spPr>
              <a:solidFill>
                <a:srgbClr val="EFA5A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86-438D-995A-6243EC6B1BAA}"/>
              </c:ext>
            </c:extLst>
          </c:dPt>
          <c:dPt>
            <c:idx val="2"/>
            <c:bubble3D val="0"/>
            <c:spPr>
              <a:solidFill>
                <a:srgbClr val="DE5F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86-438D-995A-6243EC6B1BAA}"/>
              </c:ext>
            </c:extLst>
          </c:dPt>
          <c:dLbls>
            <c:dLbl>
              <c:idx val="0"/>
              <c:layout>
                <c:manualLayout>
                  <c:x val="-0.13699081364829391"/>
                  <c:y val="-0.204526829979585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86-438D-995A-6243EC6B1BAA}"/>
                </c:ext>
              </c:extLst>
            </c:dLbl>
            <c:dLbl>
              <c:idx val="1"/>
              <c:layout>
                <c:manualLayout>
                  <c:x val="-2.3985345581802275E-2"/>
                  <c:y val="-1.595326625838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86-438D-995A-6243EC6B1BAA}"/>
                </c:ext>
              </c:extLst>
            </c:dLbl>
            <c:dLbl>
              <c:idx val="2"/>
              <c:layout>
                <c:manualLayout>
                  <c:x val="6.6642497812773399E-2"/>
                  <c:y val="-2.2704141149023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86-438D-995A-6243EC6B1B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'[Data for Prez new data.xlsx]RES'!$D$5:$F$5</c:f>
              <c:strCache>
                <c:ptCount val="3"/>
                <c:pt idx="0">
                  <c:v>In-State</c:v>
                </c:pt>
                <c:pt idx="1">
                  <c:v>International</c:v>
                </c:pt>
                <c:pt idx="2">
                  <c:v>Out-of-State</c:v>
                </c:pt>
              </c:strCache>
            </c:strRef>
          </c:cat>
          <c:val>
            <c:numRef>
              <c:f>'[Data for Prez new data.xlsx]RES'!$D$11:$F$11</c:f>
              <c:numCache>
                <c:formatCode>0.00%</c:formatCode>
                <c:ptCount val="3"/>
                <c:pt idx="0">
                  <c:v>0.86119999999999997</c:v>
                </c:pt>
                <c:pt idx="1">
                  <c:v>2.2599999999999999E-2</c:v>
                </c:pt>
                <c:pt idx="2">
                  <c:v>0.1163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686-438D-995A-6243EC6B1B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ACCEPTED ENROLLMENT</a:t>
            </a:r>
            <a:r>
              <a:rPr lang="en-US" b="0" i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RACE</a:t>
            </a:r>
            <a:endParaRPr lang="en-US" b="0" i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race!$A$6</c:f>
              <c:strCache>
                <c:ptCount val="1"/>
                <c:pt idx="0">
                  <c:v>Fall 2020</c:v>
                </c:pt>
              </c:strCache>
            </c:strRef>
          </c:tx>
          <c:spPr>
            <a:solidFill>
              <a:srgbClr val="427E93"/>
            </a:solidFill>
            <a:ln>
              <a:noFill/>
            </a:ln>
            <a:effectLst/>
          </c:spPr>
          <c:invertIfNegative val="0"/>
          <c:cat>
            <c:strRef>
              <c:f>race!$L$5:$S$5</c:f>
              <c:strCache>
                <c:ptCount val="8"/>
                <c:pt idx="0">
                  <c:v>American Indian or Alaskan Native</c:v>
                </c:pt>
                <c:pt idx="1">
                  <c:v>Asian</c:v>
                </c:pt>
                <c:pt idx="2">
                  <c:v>Black or African American</c:v>
                </c:pt>
                <c:pt idx="3">
                  <c:v>Hispanic</c:v>
                </c:pt>
                <c:pt idx="4">
                  <c:v>Native Hawaiian/Pacific Islan</c:v>
                </c:pt>
                <c:pt idx="5">
                  <c:v>Nonresident Alien</c:v>
                </c:pt>
                <c:pt idx="6">
                  <c:v>Unknown</c:v>
                </c:pt>
                <c:pt idx="7">
                  <c:v>Two or more races</c:v>
                </c:pt>
              </c:strCache>
            </c:strRef>
          </c:cat>
          <c:val>
            <c:numRef>
              <c:f>race!$L$6:$S$6</c:f>
              <c:numCache>
                <c:formatCode>0.0%</c:formatCode>
                <c:ptCount val="8"/>
                <c:pt idx="0">
                  <c:v>4.2872454448017148E-3</c:v>
                </c:pt>
                <c:pt idx="1">
                  <c:v>9.7534833869239015E-2</c:v>
                </c:pt>
                <c:pt idx="2">
                  <c:v>5.7234726688102894E-2</c:v>
                </c:pt>
                <c:pt idx="3">
                  <c:v>6.709539121114684E-2</c:v>
                </c:pt>
                <c:pt idx="4">
                  <c:v>1.0718113612004287E-3</c:v>
                </c:pt>
                <c:pt idx="5">
                  <c:v>1.9506966773847802E-2</c:v>
                </c:pt>
                <c:pt idx="6">
                  <c:v>1.1146838156484458E-2</c:v>
                </c:pt>
                <c:pt idx="7">
                  <c:v>4.9732047159699894E-2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F1-DB49-961A-73DF8004A469}"/>
            </c:ext>
          </c:extLst>
        </c:ser>
        <c:ser>
          <c:idx val="1"/>
          <c:order val="1"/>
          <c:tx>
            <c:strRef>
              <c:f>race!$A$7</c:f>
              <c:strCache>
                <c:ptCount val="1"/>
                <c:pt idx="0">
                  <c:v>Fall 2021</c:v>
                </c:pt>
              </c:strCache>
            </c:strRef>
          </c:tx>
          <c:spPr>
            <a:solidFill>
              <a:srgbClr val="CC0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4.481684379318473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F1-DB49-961A-73DF8004A46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06A7507-3D61-2945-BB83-A0103A243545}" type="VALUE">
                      <a:rPr lang="en-US">
                        <a:solidFill>
                          <a:srgbClr val="CC00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3F1-DB49-961A-73DF8004A46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CC0000"/>
                      </a:solidFill>
                      <a:latin typeface="Arial Narrow" panose="020B0604020202020204" pitchFamily="34" charset="0"/>
                      <a:ea typeface="+mn-ea"/>
                      <a:cs typeface="Arial Narrow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3F1-DB49-961A-73DF8004A469}"/>
                </c:ext>
              </c:extLst>
            </c:dLbl>
            <c:dLbl>
              <c:idx val="7"/>
              <c:layout>
                <c:manualLayout>
                  <c:x val="4.0489302407111294E-2"/>
                  <c:y val="9.29214352922925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F1-DB49-961A-73DF8004A4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race!$L$5:$S$5</c:f>
              <c:strCache>
                <c:ptCount val="8"/>
                <c:pt idx="0">
                  <c:v>American Indian or Alaskan Native</c:v>
                </c:pt>
                <c:pt idx="1">
                  <c:v>Asian</c:v>
                </c:pt>
                <c:pt idx="2">
                  <c:v>Black or African American</c:v>
                </c:pt>
                <c:pt idx="3">
                  <c:v>Hispanic</c:v>
                </c:pt>
                <c:pt idx="4">
                  <c:v>Native Hawaiian/Pacific Islan</c:v>
                </c:pt>
                <c:pt idx="5">
                  <c:v>Nonresident Alien</c:v>
                </c:pt>
                <c:pt idx="6">
                  <c:v>Unknown</c:v>
                </c:pt>
                <c:pt idx="7">
                  <c:v>Two or more races</c:v>
                </c:pt>
              </c:strCache>
            </c:strRef>
          </c:cat>
          <c:val>
            <c:numRef>
              <c:f>race!$L$7:$S$7</c:f>
              <c:numCache>
                <c:formatCode>0.0%</c:formatCode>
                <c:ptCount val="8"/>
                <c:pt idx="0">
                  <c:v>3.8E-3</c:v>
                </c:pt>
                <c:pt idx="1">
                  <c:v>8.6956521739130432E-2</c:v>
                </c:pt>
                <c:pt idx="2">
                  <c:v>5.8000000000000003E-2</c:v>
                </c:pt>
                <c:pt idx="3">
                  <c:v>8.5999999999999993E-2</c:v>
                </c:pt>
                <c:pt idx="4">
                  <c:v>2.9999999999999997E-4</c:v>
                </c:pt>
                <c:pt idx="5">
                  <c:v>2.4199999999999999E-2</c:v>
                </c:pt>
                <c:pt idx="6">
                  <c:v>9.7000000000000003E-3</c:v>
                </c:pt>
                <c:pt idx="7">
                  <c:v>4.53E-2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3F1-DB49-961A-73DF8004A4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69790943"/>
        <c:axId val="469793439"/>
      </c:barChart>
      <c:catAx>
        <c:axId val="4697909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9793439"/>
        <c:crosses val="autoZero"/>
        <c:auto val="1"/>
        <c:lblAlgn val="ctr"/>
        <c:lblOffset val="100"/>
        <c:noMultiLvlLbl val="0"/>
      </c:catAx>
      <c:valAx>
        <c:axId val="4697934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9790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ACCEPTED ENROLLMENT</a:t>
            </a:r>
            <a:r>
              <a:rPr lang="en-US" b="0" i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RACE</a:t>
            </a:r>
            <a:endParaRPr lang="en-US" b="0" i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race!$A$6</c:f>
              <c:strCache>
                <c:ptCount val="1"/>
                <c:pt idx="0">
                  <c:v>Fall 2020</c:v>
                </c:pt>
              </c:strCache>
            </c:strRef>
          </c:tx>
          <c:spPr>
            <a:solidFill>
              <a:srgbClr val="427E93"/>
            </a:solidFill>
            <a:ln>
              <a:noFill/>
            </a:ln>
            <a:effectLst/>
          </c:spPr>
          <c:invertIfNegative val="0"/>
          <c:cat>
            <c:strRef>
              <c:f>race!$L$5:$S$5</c:f>
              <c:strCache>
                <c:ptCount val="8"/>
                <c:pt idx="0">
                  <c:v>American Indian or Alaskan Native</c:v>
                </c:pt>
                <c:pt idx="1">
                  <c:v>Asian</c:v>
                </c:pt>
                <c:pt idx="2">
                  <c:v>Black or African American</c:v>
                </c:pt>
                <c:pt idx="3">
                  <c:v>Hispanic</c:v>
                </c:pt>
                <c:pt idx="4">
                  <c:v>Native Hawaiian/Pacific Islan</c:v>
                </c:pt>
                <c:pt idx="5">
                  <c:v>Nonresident Alien</c:v>
                </c:pt>
                <c:pt idx="6">
                  <c:v>Unknown</c:v>
                </c:pt>
                <c:pt idx="7">
                  <c:v>Two or more races</c:v>
                </c:pt>
              </c:strCache>
            </c:strRef>
          </c:cat>
          <c:val>
            <c:numRef>
              <c:f>race!$L$6:$S$6</c:f>
              <c:numCache>
                <c:formatCode>0.0%</c:formatCode>
                <c:ptCount val="8"/>
                <c:pt idx="0">
                  <c:v>2.7624309392265192E-3</c:v>
                </c:pt>
                <c:pt idx="1">
                  <c:v>8.7016574585635359E-2</c:v>
                </c:pt>
                <c:pt idx="2">
                  <c:v>5.2486187845303865E-2</c:v>
                </c:pt>
                <c:pt idx="3">
                  <c:v>0.10220994475138122</c:v>
                </c:pt>
                <c:pt idx="4">
                  <c:v>2.0718232044198894E-3</c:v>
                </c:pt>
                <c:pt idx="5">
                  <c:v>3.0386740331491711E-2</c:v>
                </c:pt>
                <c:pt idx="6">
                  <c:v>1.5193370165745856E-2</c:v>
                </c:pt>
                <c:pt idx="7">
                  <c:v>4.0055248618784532E-2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F1-DB49-961A-73DF8004A469}"/>
            </c:ext>
          </c:extLst>
        </c:ser>
        <c:ser>
          <c:idx val="1"/>
          <c:order val="1"/>
          <c:tx>
            <c:strRef>
              <c:f>race!$A$7</c:f>
              <c:strCache>
                <c:ptCount val="1"/>
                <c:pt idx="0">
                  <c:v>Fall 2021</c:v>
                </c:pt>
              </c:strCache>
            </c:strRef>
          </c:tx>
          <c:spPr>
            <a:solidFill>
              <a:srgbClr val="CC0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4.481684379318473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F1-DB49-961A-73DF8004A46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06A7507-3D61-2945-BB83-A0103A243545}" type="VALUE">
                      <a:rPr lang="en-US">
                        <a:solidFill>
                          <a:srgbClr val="CC00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3F1-DB49-961A-73DF8004A46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CC0000"/>
                      </a:solidFill>
                      <a:latin typeface="Arial Narrow" panose="020B0604020202020204" pitchFamily="34" charset="0"/>
                      <a:ea typeface="+mn-ea"/>
                      <a:cs typeface="Arial Narrow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3F1-DB49-961A-73DF8004A469}"/>
                </c:ext>
              </c:extLst>
            </c:dLbl>
            <c:dLbl>
              <c:idx val="7"/>
              <c:layout>
                <c:manualLayout>
                  <c:x val="4.0489302407111294E-2"/>
                  <c:y val="9.29214352922925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F1-DB49-961A-73DF8004A4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race!$L$5:$S$5</c:f>
              <c:strCache>
                <c:ptCount val="8"/>
                <c:pt idx="0">
                  <c:v>American Indian or Alaskan Native</c:v>
                </c:pt>
                <c:pt idx="1">
                  <c:v>Asian</c:v>
                </c:pt>
                <c:pt idx="2">
                  <c:v>Black or African American</c:v>
                </c:pt>
                <c:pt idx="3">
                  <c:v>Hispanic</c:v>
                </c:pt>
                <c:pt idx="4">
                  <c:v>Native Hawaiian/Pacific Islan</c:v>
                </c:pt>
                <c:pt idx="5">
                  <c:v>Nonresident Alien</c:v>
                </c:pt>
                <c:pt idx="6">
                  <c:v>Unknown</c:v>
                </c:pt>
                <c:pt idx="7">
                  <c:v>Two or more races</c:v>
                </c:pt>
              </c:strCache>
            </c:strRef>
          </c:cat>
          <c:val>
            <c:numRef>
              <c:f>race!$L$7:$S$7</c:f>
              <c:numCache>
                <c:formatCode>0.0%</c:formatCode>
                <c:ptCount val="8"/>
                <c:pt idx="0">
                  <c:v>3.5945363048166786E-3</c:v>
                </c:pt>
                <c:pt idx="1">
                  <c:v>8.5549964054636954E-2</c:v>
                </c:pt>
                <c:pt idx="2">
                  <c:v>5.1761322789360173E-2</c:v>
                </c:pt>
                <c:pt idx="3">
                  <c:v>0.10999281092739037</c:v>
                </c:pt>
                <c:pt idx="4">
                  <c:v>0</c:v>
                </c:pt>
                <c:pt idx="5">
                  <c:v>3.1631919482386771E-2</c:v>
                </c:pt>
                <c:pt idx="6">
                  <c:v>1.4378145219266714E-2</c:v>
                </c:pt>
                <c:pt idx="7">
                  <c:v>5.6074766355140186E-2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3F1-DB49-961A-73DF8004A4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69790943"/>
        <c:axId val="469793439"/>
      </c:barChart>
      <c:catAx>
        <c:axId val="4697909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9793439"/>
        <c:crosses val="autoZero"/>
        <c:auto val="1"/>
        <c:lblAlgn val="ctr"/>
        <c:lblOffset val="100"/>
        <c:noMultiLvlLbl val="0"/>
      </c:catAx>
      <c:valAx>
        <c:axId val="4697934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9790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85;p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8153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  <p:sp>
        <p:nvSpPr>
          <p:cNvPr id="125" name="Google Shape;125;p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1049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7" name="Google Shape;197;p1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2317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7" name="Google Shape;197;p1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8573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7" name="Google Shape;197;p1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7670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7" name="Google Shape;197;p1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558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6658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1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3" name="Google Shape;443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1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2" name="Google Shape;492;p1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1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2" name="Google Shape;102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2" name="Google Shape;102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6902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7" name="Google Shape;197;p1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360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2" name="Google Shape;102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7582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</p:txBody>
      </p:sp>
      <p:sp>
        <p:nvSpPr>
          <p:cNvPr id="125" name="Google Shape;125;p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611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</p:txBody>
      </p:sp>
      <p:sp>
        <p:nvSpPr>
          <p:cNvPr id="125" name="Google Shape;125;p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9002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</p:txBody>
      </p:sp>
      <p:sp>
        <p:nvSpPr>
          <p:cNvPr id="125" name="Google Shape;125;p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7140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3"/>
          <p:cNvSpPr txBox="1">
            <a:spLocks noGrp="1"/>
          </p:cNvSpPr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body" idx="1"/>
          </p:nvPr>
        </p:nvSpPr>
        <p:spPr>
          <a:xfrm rot="5400000">
            <a:off x="3408164" y="-684014"/>
            <a:ext cx="23276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4"/>
          <p:cNvSpPr txBox="1">
            <a:spLocks noGrp="1"/>
          </p:cNvSpPr>
          <p:nvPr>
            <p:ph type="title"/>
          </p:nvPr>
        </p:nvSpPr>
        <p:spPr>
          <a:xfrm rot="5400000">
            <a:off x="5463778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8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body" idx="1"/>
          </p:nvPr>
        </p:nvSpPr>
        <p:spPr>
          <a:xfrm>
            <a:off x="457200" y="2266950"/>
            <a:ext cx="8229600" cy="232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722313" y="1035563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457200" y="1476377"/>
            <a:ext cx="4038600" cy="311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2"/>
          </p:nvPr>
        </p:nvSpPr>
        <p:spPr>
          <a:xfrm>
            <a:off x="4648200" y="1476377"/>
            <a:ext cx="4038600" cy="311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title"/>
          </p:nvPr>
        </p:nvSpPr>
        <p:spPr>
          <a:xfrm>
            <a:off x="457203" y="650504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1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2"/>
          </p:nvPr>
        </p:nvSpPr>
        <p:spPr>
          <a:xfrm>
            <a:off x="4645028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0"/>
          <p:cNvSpPr txBox="1">
            <a:spLocks noGrp="1"/>
          </p:cNvSpPr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1"/>
          <p:cNvSpPr txBox="1"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body" idx="2"/>
          </p:nvPr>
        </p:nvSpPr>
        <p:spPr>
          <a:xfrm>
            <a:off x="457203" y="1076327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2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57200" y="2266950"/>
            <a:ext cx="8229600" cy="232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800100" y="7045960"/>
            <a:ext cx="6451092" cy="54066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2025 ENROLLMENT GOALS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800100" y="7649972"/>
            <a:ext cx="6451092" cy="54066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FALL 2021 UPDATES</a:t>
            </a:r>
            <a:endParaRPr/>
          </a:p>
        </p:txBody>
      </p:sp>
      <p:sp>
        <p:nvSpPr>
          <p:cNvPr id="93" name="Google Shape;93;p1"/>
          <p:cNvSpPr txBox="1"/>
          <p:nvPr/>
        </p:nvSpPr>
        <p:spPr>
          <a:xfrm>
            <a:off x="800100" y="8253984"/>
            <a:ext cx="6451092" cy="54066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STUDENT SUCCESS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800100" y="8857995"/>
            <a:ext cx="6451092" cy="54066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WRAP UP AND QUESTIONS</a:t>
            </a:r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909828" y="6548145"/>
            <a:ext cx="33924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EXECUTIVE SUMMARY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D121D8-1EC6-404B-B44A-EB5838243700}"/>
              </a:ext>
            </a:extLst>
          </p:cNvPr>
          <p:cNvSpPr txBox="1"/>
          <p:nvPr/>
        </p:nvSpPr>
        <p:spPr>
          <a:xfrm>
            <a:off x="480779" y="415579"/>
            <a:ext cx="6348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F20FA2-33B8-4F45-BA39-811CDF088F85}"/>
              </a:ext>
            </a:extLst>
          </p:cNvPr>
          <p:cNvSpPr txBox="1"/>
          <p:nvPr/>
        </p:nvSpPr>
        <p:spPr>
          <a:xfrm>
            <a:off x="5931514" y="415578"/>
            <a:ext cx="2372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02A56D-78FB-7E40-8AEB-410E7E43850A}"/>
              </a:ext>
            </a:extLst>
          </p:cNvPr>
          <p:cNvSpPr txBox="1"/>
          <p:nvPr/>
        </p:nvSpPr>
        <p:spPr>
          <a:xfrm>
            <a:off x="480779" y="2302745"/>
            <a:ext cx="7812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GENERAL FACULTY</a:t>
            </a:r>
          </a:p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 UPDATE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904933E-F1D4-1A43-BF25-6F4E291A533D}"/>
              </a:ext>
            </a:extLst>
          </p:cNvPr>
          <p:cNvCxnSpPr>
            <a:cxnSpLocks/>
          </p:cNvCxnSpPr>
          <p:nvPr/>
        </p:nvCxnSpPr>
        <p:spPr>
          <a:xfrm>
            <a:off x="573932" y="3211033"/>
            <a:ext cx="316148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8261209-0286-7B45-B9E8-B83BBD2CE0BC}"/>
              </a:ext>
            </a:extLst>
          </p:cNvPr>
          <p:cNvSpPr txBox="1"/>
          <p:nvPr/>
        </p:nvSpPr>
        <p:spPr>
          <a:xfrm>
            <a:off x="480779" y="3367527"/>
            <a:ext cx="7812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Don Hunt</a:t>
            </a:r>
          </a:p>
          <a:p>
            <a:r>
              <a:rPr lang="en-US" dirty="0">
                <a:solidFill>
                  <a:schemeClr val="lt1"/>
                </a:solidFill>
              </a:rPr>
              <a:t>Senior Vice Provost</a:t>
            </a:r>
            <a:br>
              <a:rPr lang="en-US" dirty="0">
                <a:solidFill>
                  <a:schemeClr val="lt1"/>
                </a:solidFill>
              </a:rPr>
            </a:br>
            <a:r>
              <a:rPr lang="en-US" dirty="0">
                <a:solidFill>
                  <a:schemeClr val="lt1"/>
                </a:solidFill>
              </a:rPr>
              <a:t>Enrollment Management and Services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82FB6F4-F60A-964E-91CB-2432A8EB6FBB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014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8A61872-C38C-1648-B33B-AE4453B00B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00198" cy="5143500"/>
          </a:xfrm>
          <a:prstGeom prst="rect">
            <a:avLst/>
          </a:prstGeom>
        </p:spPr>
      </p:pic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40039"/>
              </p:ext>
            </p:extLst>
          </p:nvPr>
        </p:nvGraphicFramePr>
        <p:xfrm>
          <a:off x="4441432" y="153716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77A68844-8F87-A54D-85B3-F2763BB4C981}"/>
              </a:ext>
            </a:extLst>
          </p:cNvPr>
          <p:cNvSpPr txBox="1"/>
          <p:nvPr/>
        </p:nvSpPr>
        <p:spPr>
          <a:xfrm>
            <a:off x="5798916" y="3247335"/>
            <a:ext cx="184870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In-State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EEE777-E10D-044E-BEBF-B863D44F1446}"/>
              </a:ext>
            </a:extLst>
          </p:cNvPr>
          <p:cNvSpPr txBox="1"/>
          <p:nvPr/>
        </p:nvSpPr>
        <p:spPr>
          <a:xfrm>
            <a:off x="5486400" y="1349087"/>
            <a:ext cx="184870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200" b="1" dirty="0">
                <a:solidFill>
                  <a:srgbClr val="DE5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Out-of-State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547275-E348-1849-80FC-02EA217DDE79}"/>
              </a:ext>
            </a:extLst>
          </p:cNvPr>
          <p:cNvSpPr txBox="1"/>
          <p:nvPr/>
        </p:nvSpPr>
        <p:spPr>
          <a:xfrm>
            <a:off x="4711822" y="1615969"/>
            <a:ext cx="184870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200" b="1" dirty="0">
                <a:solidFill>
                  <a:srgbClr val="EFA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</a:p>
        </p:txBody>
      </p: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239BF88D-880B-EB4E-920C-93E0A4F12C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7509880"/>
              </p:ext>
            </p:extLst>
          </p:nvPr>
        </p:nvGraphicFramePr>
        <p:xfrm>
          <a:off x="4631067" y="1435980"/>
          <a:ext cx="4192731" cy="2486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5F94D74-D3ED-9741-9CC2-1CCB397CD162}"/>
              </a:ext>
            </a:extLst>
          </p:cNvPr>
          <p:cNvSpPr/>
          <p:nvPr/>
        </p:nvSpPr>
        <p:spPr>
          <a:xfrm>
            <a:off x="1903614" y="1435980"/>
            <a:ext cx="3060874" cy="2042489"/>
          </a:xfrm>
          <a:prstGeom prst="rect">
            <a:avLst/>
          </a:prstGeom>
          <a:solidFill>
            <a:srgbClr val="6F7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E12EA2-48C4-8A42-A6E7-A0F33AE2EC55}"/>
              </a:ext>
            </a:extLst>
          </p:cNvPr>
          <p:cNvSpPr/>
          <p:nvPr/>
        </p:nvSpPr>
        <p:spPr>
          <a:xfrm>
            <a:off x="1903615" y="3093688"/>
            <a:ext cx="3060874" cy="1076278"/>
          </a:xfrm>
          <a:prstGeom prst="rect">
            <a:avLst/>
          </a:prstGeom>
          <a:solidFill>
            <a:srgbClr val="424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C9EB59-F434-CA4F-BFAE-9A6F41ABC392}"/>
              </a:ext>
            </a:extLst>
          </p:cNvPr>
          <p:cNvSpPr txBox="1"/>
          <p:nvPr/>
        </p:nvSpPr>
        <p:spPr>
          <a:xfrm>
            <a:off x="1984368" y="3155323"/>
            <a:ext cx="2727454" cy="40146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of 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1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increased by 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19%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of 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2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increased by 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B9F5B2-54DF-1A4C-8746-127CEBAE33FD}"/>
              </a:ext>
            </a:extLst>
          </p:cNvPr>
          <p:cNvSpPr txBox="1"/>
          <p:nvPr/>
        </p:nvSpPr>
        <p:spPr>
          <a:xfrm>
            <a:off x="4631068" y="3774804"/>
            <a:ext cx="4192732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 sz="10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b="1" kern="1200" dirty="0">
                <a:solidFill>
                  <a:srgbClr val="CC0000"/>
                </a:solidFill>
                <a:latin typeface="+mn-lt"/>
              </a:rPr>
              <a:t>Percent of Incoming Students By Residency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1747E3F-6031-D74A-B6AF-D30A1CC08549}"/>
              </a:ext>
            </a:extLst>
          </p:cNvPr>
          <p:cNvSpPr/>
          <p:nvPr/>
        </p:nvSpPr>
        <p:spPr>
          <a:xfrm>
            <a:off x="1903615" y="3618427"/>
            <a:ext cx="3060874" cy="551539"/>
          </a:xfrm>
          <a:prstGeom prst="rect">
            <a:avLst/>
          </a:prstGeom>
          <a:solidFill>
            <a:srgbClr val="2F3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15BA8F-E5E1-D748-97B6-31B004D20D2C}"/>
              </a:ext>
            </a:extLst>
          </p:cNvPr>
          <p:cNvSpPr txBox="1"/>
          <p:nvPr/>
        </p:nvSpPr>
        <p:spPr>
          <a:xfrm>
            <a:off x="2001580" y="3704064"/>
            <a:ext cx="2996707" cy="40146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most distressed counties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designated as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1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40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Tier 2.</a:t>
            </a:r>
          </a:p>
          <a:p>
            <a:pPr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8C267E-5438-F546-84FB-845032BE903D}"/>
              </a:ext>
            </a:extLst>
          </p:cNvPr>
          <p:cNvSpPr txBox="1"/>
          <p:nvPr/>
        </p:nvSpPr>
        <p:spPr>
          <a:xfrm>
            <a:off x="2033209" y="1551176"/>
            <a:ext cx="2835570" cy="129946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incoming Undergraduate enrollment from Tier 1 and 2 counties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Google Shape;129;p9">
            <a:extLst>
              <a:ext uri="{FF2B5EF4-FFF2-40B4-BE49-F238E27FC236}">
                <a16:creationId xmlns:a16="http://schemas.microsoft.com/office/drawing/2014/main" id="{E49FD117-3B04-8241-90DA-20D43767D86D}"/>
              </a:ext>
            </a:extLst>
          </p:cNvPr>
          <p:cNvSpPr/>
          <p:nvPr/>
        </p:nvSpPr>
        <p:spPr>
          <a:xfrm>
            <a:off x="1813914" y="4265606"/>
            <a:ext cx="45720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800"/>
            </a:pPr>
            <a:r>
              <a:rPr lang="en-US" sz="800" dirty="0">
                <a:solidFill>
                  <a:srgbClr val="595959"/>
                </a:solidFill>
              </a:rPr>
              <a:t>*County Tiers are calculated using four factors: Average unemployment rate, Median household income, Percentage growth in population, and Adjusted property tax base per capita</a:t>
            </a:r>
          </a:p>
        </p:txBody>
      </p:sp>
      <p:pic>
        <p:nvPicPr>
          <p:cNvPr id="21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D97AEDB-D4D7-824C-9449-540E4D53B422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29;p9">
            <a:extLst>
              <a:ext uri="{FF2B5EF4-FFF2-40B4-BE49-F238E27FC236}">
                <a16:creationId xmlns:a16="http://schemas.microsoft.com/office/drawing/2014/main" id="{6651995A-FD12-6645-97FD-10CE86C05599}"/>
              </a:ext>
            </a:extLst>
          </p:cNvPr>
          <p:cNvSpPr/>
          <p:nvPr/>
        </p:nvSpPr>
        <p:spPr>
          <a:xfrm>
            <a:off x="1903614" y="4621487"/>
            <a:ext cx="499269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Source: data.emas.ncsu.edu as of Aug </a:t>
            </a:r>
            <a:r>
              <a:rPr lang="en-US" sz="800" dirty="0">
                <a:solidFill>
                  <a:srgbClr val="595959"/>
                </a:solidFill>
              </a:rPr>
              <a:t>30th</a:t>
            </a: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2021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dirty="0">
                <a:solidFill>
                  <a:srgbClr val="595959"/>
                </a:solidFill>
              </a:rPr>
              <a:t>Includes Freshman and Transfer Undergraduates Only </a:t>
            </a:r>
            <a:endParaRPr sz="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EE8BCF-E2DD-8F44-AB1A-3F5CB8A3EA6F}"/>
              </a:ext>
            </a:extLst>
          </p:cNvPr>
          <p:cNvSpPr/>
          <p:nvPr/>
        </p:nvSpPr>
        <p:spPr>
          <a:xfrm flipH="1">
            <a:off x="226854" y="327728"/>
            <a:ext cx="45719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69E6DA-35AA-4449-B3A3-D5E7DF6CB900}"/>
              </a:ext>
            </a:extLst>
          </p:cNvPr>
          <p:cNvSpPr/>
          <p:nvPr/>
        </p:nvSpPr>
        <p:spPr>
          <a:xfrm>
            <a:off x="320200" y="327729"/>
            <a:ext cx="7923766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583247-98D0-3F48-B38B-28B193729185}"/>
              </a:ext>
            </a:extLst>
          </p:cNvPr>
          <p:cNvSpPr txBox="1"/>
          <p:nvPr/>
        </p:nvSpPr>
        <p:spPr>
          <a:xfrm>
            <a:off x="555371" y="327729"/>
            <a:ext cx="7453422" cy="681921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2021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UNDERGRAD TRENDS</a:t>
            </a:r>
          </a:p>
        </p:txBody>
      </p:sp>
    </p:spTree>
    <p:extLst>
      <p:ext uri="{BB962C8B-B14F-4D97-AF65-F5344CB8AC3E}">
        <p14:creationId xmlns:p14="http://schemas.microsoft.com/office/powerpoint/2010/main" val="3288635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540563-8D83-984B-992F-5F584B5960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00199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C7720A-7E3B-6F4B-8CEA-E7D4A97C2423}"/>
              </a:ext>
            </a:extLst>
          </p:cNvPr>
          <p:cNvSpPr/>
          <p:nvPr/>
        </p:nvSpPr>
        <p:spPr>
          <a:xfrm>
            <a:off x="320199" y="327729"/>
            <a:ext cx="6423168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88754-F70E-8C4C-A4EE-871459086A8B}"/>
              </a:ext>
            </a:extLst>
          </p:cNvPr>
          <p:cNvSpPr txBox="1"/>
          <p:nvPr/>
        </p:nvSpPr>
        <p:spPr>
          <a:xfrm>
            <a:off x="1715252" y="327728"/>
            <a:ext cx="5028115" cy="681921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INCOMING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FIRST YEAR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2E6902-795A-4A46-9CCC-8A41EAA257A8}"/>
              </a:ext>
            </a:extLst>
          </p:cNvPr>
          <p:cNvSpPr/>
          <p:nvPr/>
        </p:nvSpPr>
        <p:spPr>
          <a:xfrm flipH="1">
            <a:off x="226854" y="327728"/>
            <a:ext cx="45719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DED199-57FB-0346-8D96-584E0E33A1E4}"/>
              </a:ext>
            </a:extLst>
          </p:cNvPr>
          <p:cNvSpPr txBox="1"/>
          <p:nvPr/>
        </p:nvSpPr>
        <p:spPr>
          <a:xfrm>
            <a:off x="2078748" y="1385381"/>
            <a:ext cx="1630841" cy="577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32,907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C2E29C-D3BC-9E4E-8478-5288C2C7FBF9}"/>
              </a:ext>
            </a:extLst>
          </p:cNvPr>
          <p:cNvSpPr/>
          <p:nvPr/>
        </p:nvSpPr>
        <p:spPr>
          <a:xfrm>
            <a:off x="2078748" y="2008131"/>
            <a:ext cx="16308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rgbClr val="7F7F7F"/>
                </a:solidFill>
              </a:rPr>
              <a:t>Total Applications</a:t>
            </a:r>
            <a:endParaRPr lang="en-US" sz="20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96EC2E5-3713-B645-83BA-459057D60A87}"/>
              </a:ext>
            </a:extLst>
          </p:cNvPr>
          <p:cNvSpPr txBox="1"/>
          <p:nvPr/>
        </p:nvSpPr>
        <p:spPr>
          <a:xfrm>
            <a:off x="2078748" y="2466036"/>
            <a:ext cx="1630841" cy="577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15,602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4EC0389-38B7-0148-A0BB-EFE83C849A76}"/>
              </a:ext>
            </a:extLst>
          </p:cNvPr>
          <p:cNvSpPr/>
          <p:nvPr/>
        </p:nvSpPr>
        <p:spPr>
          <a:xfrm>
            <a:off x="2078748" y="3088786"/>
            <a:ext cx="16308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rgbClr val="7F7F7F"/>
                </a:solidFill>
              </a:rPr>
              <a:t>Total Admitted</a:t>
            </a:r>
            <a:endParaRPr lang="en-US" sz="20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CD54E55-EC8D-5840-9B20-CEFB62C60F50}"/>
              </a:ext>
            </a:extLst>
          </p:cNvPr>
          <p:cNvSpPr txBox="1"/>
          <p:nvPr/>
        </p:nvSpPr>
        <p:spPr>
          <a:xfrm>
            <a:off x="2078748" y="3546690"/>
            <a:ext cx="1630841" cy="577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4,982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AE3B720-3900-B744-83F3-4EE2269729C1}"/>
              </a:ext>
            </a:extLst>
          </p:cNvPr>
          <p:cNvSpPr/>
          <p:nvPr/>
        </p:nvSpPr>
        <p:spPr>
          <a:xfrm>
            <a:off x="2078748" y="4169440"/>
            <a:ext cx="16308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rgbClr val="7F7F7F"/>
                </a:solidFill>
              </a:rPr>
              <a:t>Total Accepted</a:t>
            </a:r>
            <a:endParaRPr lang="en-US" sz="20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7B5688C-AC44-4940-8BD4-5A5BDA7803D4}"/>
              </a:ext>
            </a:extLst>
          </p:cNvPr>
          <p:cNvSpPr txBox="1"/>
          <p:nvPr/>
        </p:nvSpPr>
        <p:spPr>
          <a:xfrm>
            <a:off x="4064566" y="1385381"/>
            <a:ext cx="1630841" cy="577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6F7D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FFC1FC8-43B7-E54E-82CF-3E06C6C52E77}"/>
              </a:ext>
            </a:extLst>
          </p:cNvPr>
          <p:cNvSpPr/>
          <p:nvPr/>
        </p:nvSpPr>
        <p:spPr>
          <a:xfrm>
            <a:off x="4022159" y="2004371"/>
            <a:ext cx="17108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rgbClr val="7F7F7F"/>
                </a:solidFill>
              </a:rPr>
              <a:t>Top 20% of HS Class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9476DB8-3EE9-124C-927F-1B4622DD96D2}"/>
              </a:ext>
            </a:extLst>
          </p:cNvPr>
          <p:cNvSpPr txBox="1"/>
          <p:nvPr/>
        </p:nvSpPr>
        <p:spPr>
          <a:xfrm>
            <a:off x="4064566" y="2466036"/>
            <a:ext cx="1630841" cy="577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6F7D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53FFFCB-BA07-334E-AD37-A25019932AC6}"/>
              </a:ext>
            </a:extLst>
          </p:cNvPr>
          <p:cNvSpPr/>
          <p:nvPr/>
        </p:nvSpPr>
        <p:spPr>
          <a:xfrm>
            <a:off x="4022159" y="3088786"/>
            <a:ext cx="17108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rgbClr val="7F7F7F"/>
                </a:solidFill>
              </a:rPr>
              <a:t>Top 10% of HS Class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7B95DF4-4E1B-1A43-8A81-87FCEAE2C6C9}"/>
              </a:ext>
            </a:extLst>
          </p:cNvPr>
          <p:cNvSpPr txBox="1"/>
          <p:nvPr/>
        </p:nvSpPr>
        <p:spPr>
          <a:xfrm>
            <a:off x="4064566" y="3546690"/>
            <a:ext cx="1630841" cy="577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427E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4.31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CEF0220-1C19-C744-AD48-702EF0AD63E7}"/>
              </a:ext>
            </a:extLst>
          </p:cNvPr>
          <p:cNvSpPr/>
          <p:nvPr/>
        </p:nvSpPr>
        <p:spPr>
          <a:xfrm>
            <a:off x="4064566" y="4169440"/>
            <a:ext cx="1630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rgbClr val="7F7F7F"/>
                </a:solidFill>
              </a:rPr>
              <a:t>Average GPA</a:t>
            </a:r>
            <a:br>
              <a:rPr lang="en-US" sz="1200" b="1" dirty="0">
                <a:solidFill>
                  <a:srgbClr val="7F7F7F"/>
                </a:solidFill>
              </a:rPr>
            </a:br>
            <a:r>
              <a:rPr lang="en-US" sz="1200" b="1" dirty="0">
                <a:solidFill>
                  <a:srgbClr val="7F7F7F"/>
                </a:solidFill>
              </a:rPr>
              <a:t>(weighted)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5B9716B-AB8A-D44E-8399-AD11A8B41422}"/>
              </a:ext>
            </a:extLst>
          </p:cNvPr>
          <p:cNvSpPr txBox="1"/>
          <p:nvPr/>
        </p:nvSpPr>
        <p:spPr>
          <a:xfrm>
            <a:off x="6059620" y="1385381"/>
            <a:ext cx="1630841" cy="577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6F7D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29.6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2EC15DB-0522-054C-8168-E1779F25E895}"/>
              </a:ext>
            </a:extLst>
          </p:cNvPr>
          <p:cNvSpPr/>
          <p:nvPr/>
        </p:nvSpPr>
        <p:spPr>
          <a:xfrm>
            <a:off x="6059620" y="2008131"/>
            <a:ext cx="16308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rgbClr val="7F7F7F"/>
                </a:solidFill>
              </a:rPr>
              <a:t>Average ACT</a:t>
            </a:r>
            <a:br>
              <a:rPr lang="en-US" sz="1200" b="1" dirty="0">
                <a:solidFill>
                  <a:srgbClr val="7F7F7F"/>
                </a:solidFill>
              </a:rPr>
            </a:br>
            <a:r>
              <a:rPr lang="en-US" sz="800" b="1" dirty="0">
                <a:solidFill>
                  <a:srgbClr val="7F7F7F"/>
                </a:solidFill>
              </a:rPr>
              <a:t>(Opted-In Test Scores Only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198182D-97E6-F446-B17E-C1F83081BE12}"/>
              </a:ext>
            </a:extLst>
          </p:cNvPr>
          <p:cNvSpPr txBox="1"/>
          <p:nvPr/>
        </p:nvSpPr>
        <p:spPr>
          <a:xfrm>
            <a:off x="6059620" y="2466036"/>
            <a:ext cx="1630841" cy="577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6F7D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1354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701F1EA7-0FA4-734E-AE21-A91B4737371B}"/>
              </a:ext>
            </a:extLst>
          </p:cNvPr>
          <p:cNvSpPr/>
          <p:nvPr/>
        </p:nvSpPr>
        <p:spPr>
          <a:xfrm>
            <a:off x="6059620" y="3088786"/>
            <a:ext cx="1630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rgbClr val="7F7F7F"/>
                </a:solidFill>
              </a:rPr>
              <a:t>Average SAT </a:t>
            </a:r>
            <a:br>
              <a:rPr lang="en-US" sz="1200" b="1" dirty="0">
                <a:solidFill>
                  <a:srgbClr val="7F7F7F"/>
                </a:solidFill>
              </a:rPr>
            </a:br>
            <a:r>
              <a:rPr lang="en-US" sz="800" b="1" dirty="0">
                <a:solidFill>
                  <a:srgbClr val="7F7F7F"/>
                </a:solidFill>
              </a:rPr>
              <a:t>(Opted-In Test Scores Only)</a:t>
            </a:r>
          </a:p>
          <a:p>
            <a:pPr lvl="0" algn="ctr">
              <a:buSzPts val="1000"/>
            </a:pPr>
            <a:endParaRPr lang="en-US" sz="1200" b="1" dirty="0">
              <a:solidFill>
                <a:srgbClr val="7F7F7F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D5C3D83-51B1-B546-897A-F4E65467E855}"/>
              </a:ext>
            </a:extLst>
          </p:cNvPr>
          <p:cNvSpPr txBox="1"/>
          <p:nvPr/>
        </p:nvSpPr>
        <p:spPr>
          <a:xfrm>
            <a:off x="6059620" y="3546690"/>
            <a:ext cx="1630841" cy="577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427E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3.83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AEC8996-E717-B24C-8C32-B6F674BB0B53}"/>
              </a:ext>
            </a:extLst>
          </p:cNvPr>
          <p:cNvSpPr/>
          <p:nvPr/>
        </p:nvSpPr>
        <p:spPr>
          <a:xfrm>
            <a:off x="6059620" y="4169440"/>
            <a:ext cx="1630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rgbClr val="7F7F7F"/>
                </a:solidFill>
              </a:rPr>
              <a:t>Average GPA</a:t>
            </a:r>
            <a:br>
              <a:rPr lang="en-US" sz="1200" b="1" dirty="0">
                <a:solidFill>
                  <a:srgbClr val="7F7F7F"/>
                </a:solidFill>
              </a:rPr>
            </a:br>
            <a:r>
              <a:rPr lang="en-US" sz="1200" b="1" dirty="0">
                <a:solidFill>
                  <a:srgbClr val="7F7F7F"/>
                </a:solidFill>
              </a:rPr>
              <a:t>(unweighted)</a:t>
            </a:r>
          </a:p>
          <a:p>
            <a:pPr lvl="0" algn="ctr">
              <a:buSzPts val="1000"/>
            </a:pPr>
            <a:endParaRPr lang="en-US" sz="1200" b="1" dirty="0">
              <a:solidFill>
                <a:srgbClr val="7F7F7F"/>
              </a:solidFill>
            </a:endParaRPr>
          </a:p>
        </p:txBody>
      </p:sp>
      <p:pic>
        <p:nvPicPr>
          <p:cNvPr id="26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317534-8B35-5E40-A3F5-852130BC6125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29;p9">
            <a:extLst>
              <a:ext uri="{FF2B5EF4-FFF2-40B4-BE49-F238E27FC236}">
                <a16:creationId xmlns:a16="http://schemas.microsoft.com/office/drawing/2014/main" id="{7FA34A0A-0B8F-3B4C-A862-15A4C40C28AF}"/>
              </a:ext>
            </a:extLst>
          </p:cNvPr>
          <p:cNvSpPr/>
          <p:nvPr/>
        </p:nvSpPr>
        <p:spPr>
          <a:xfrm>
            <a:off x="1903615" y="4625646"/>
            <a:ext cx="4992692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Source: data.emas.ncsu.edu as of Aug </a:t>
            </a:r>
            <a:r>
              <a:rPr lang="en-US" sz="800" dirty="0">
                <a:solidFill>
                  <a:srgbClr val="595959"/>
                </a:solidFill>
              </a:rPr>
              <a:t>30th</a:t>
            </a: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2021</a:t>
            </a:r>
            <a:endParaRPr sz="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9468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7C11C8C-64F1-154B-A65E-05233F4E4F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00199" cy="5143500"/>
          </a:xfrm>
          <a:prstGeom prst="rect">
            <a:avLst/>
          </a:prstGeom>
        </p:spPr>
      </p:pic>
      <p:pic>
        <p:nvPicPr>
          <p:cNvPr id="26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317534-8B35-5E40-A3F5-852130BC6125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" name="Google Shape;511;p20">
            <a:extLst>
              <a:ext uri="{FF2B5EF4-FFF2-40B4-BE49-F238E27FC236}">
                <a16:creationId xmlns:a16="http://schemas.microsoft.com/office/drawing/2014/main" id="{535142CA-27BE-5C43-AEC6-517EE1D3BE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0643263"/>
              </p:ext>
            </p:extLst>
          </p:nvPr>
        </p:nvGraphicFramePr>
        <p:xfrm>
          <a:off x="2046403" y="1235851"/>
          <a:ext cx="5862998" cy="3163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Google Shape;129;p9">
            <a:extLst>
              <a:ext uri="{FF2B5EF4-FFF2-40B4-BE49-F238E27FC236}">
                <a16:creationId xmlns:a16="http://schemas.microsoft.com/office/drawing/2014/main" id="{B51E8796-A544-B14D-A2C7-E564A7553AEF}"/>
              </a:ext>
            </a:extLst>
          </p:cNvPr>
          <p:cNvSpPr/>
          <p:nvPr/>
        </p:nvSpPr>
        <p:spPr>
          <a:xfrm>
            <a:off x="1903615" y="4625646"/>
            <a:ext cx="4992692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Source: data.emas.ncsu.edu as of Aug </a:t>
            </a:r>
            <a:r>
              <a:rPr lang="en-US" sz="800" dirty="0">
                <a:solidFill>
                  <a:srgbClr val="595959"/>
                </a:solidFill>
              </a:rPr>
              <a:t>30th</a:t>
            </a: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2021</a:t>
            </a:r>
            <a:endParaRPr sz="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E37545-9C82-F341-BD57-16FE196C6778}"/>
              </a:ext>
            </a:extLst>
          </p:cNvPr>
          <p:cNvSpPr/>
          <p:nvPr/>
        </p:nvSpPr>
        <p:spPr>
          <a:xfrm>
            <a:off x="320199" y="327729"/>
            <a:ext cx="6423168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82E039-5496-9F41-A3C4-BD01F64BFE6C}"/>
              </a:ext>
            </a:extLst>
          </p:cNvPr>
          <p:cNvSpPr txBox="1"/>
          <p:nvPr/>
        </p:nvSpPr>
        <p:spPr>
          <a:xfrm>
            <a:off x="1715252" y="327728"/>
            <a:ext cx="5028115" cy="681921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INCOMING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FIRST YEAR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356887-3B2B-5F47-B435-3E1B1A61973D}"/>
              </a:ext>
            </a:extLst>
          </p:cNvPr>
          <p:cNvSpPr/>
          <p:nvPr/>
        </p:nvSpPr>
        <p:spPr>
          <a:xfrm flipH="1">
            <a:off x="226854" y="327728"/>
            <a:ext cx="45719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07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558955-C381-D04B-9E9A-20ECB172E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00201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C7720A-7E3B-6F4B-8CEA-E7D4A97C2423}"/>
              </a:ext>
            </a:extLst>
          </p:cNvPr>
          <p:cNvSpPr/>
          <p:nvPr/>
        </p:nvSpPr>
        <p:spPr>
          <a:xfrm>
            <a:off x="320199" y="327729"/>
            <a:ext cx="6576108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6320DD-681A-3048-ABB4-8527D2472BBA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2E6902-795A-4A46-9CCC-8A41EAA257A8}"/>
              </a:ext>
            </a:extLst>
          </p:cNvPr>
          <p:cNvSpPr/>
          <p:nvPr/>
        </p:nvSpPr>
        <p:spPr>
          <a:xfrm flipH="1">
            <a:off x="226854" y="327728"/>
            <a:ext cx="45719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DED199-57FB-0346-8D96-584E0E33A1E4}"/>
              </a:ext>
            </a:extLst>
          </p:cNvPr>
          <p:cNvSpPr txBox="1"/>
          <p:nvPr/>
        </p:nvSpPr>
        <p:spPr>
          <a:xfrm>
            <a:off x="2078748" y="1388982"/>
            <a:ext cx="1630841" cy="5775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4,118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C2E29C-D3BC-9E4E-8478-5288C2C7FBF9}"/>
              </a:ext>
            </a:extLst>
          </p:cNvPr>
          <p:cNvSpPr/>
          <p:nvPr/>
        </p:nvSpPr>
        <p:spPr>
          <a:xfrm>
            <a:off x="2078748" y="1997102"/>
            <a:ext cx="16308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 Applications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96EC2E5-3713-B645-83BA-459057D60A87}"/>
              </a:ext>
            </a:extLst>
          </p:cNvPr>
          <p:cNvSpPr txBox="1"/>
          <p:nvPr/>
        </p:nvSpPr>
        <p:spPr>
          <a:xfrm>
            <a:off x="2078748" y="2469637"/>
            <a:ext cx="1630841" cy="5775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1,959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4EC0389-38B7-0148-A0BB-EFE83C849A76}"/>
              </a:ext>
            </a:extLst>
          </p:cNvPr>
          <p:cNvSpPr/>
          <p:nvPr/>
        </p:nvSpPr>
        <p:spPr>
          <a:xfrm>
            <a:off x="2078748" y="3077757"/>
            <a:ext cx="16308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 Admitted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CD54E55-EC8D-5840-9B20-CEFB62C60F50}"/>
              </a:ext>
            </a:extLst>
          </p:cNvPr>
          <p:cNvSpPr txBox="1"/>
          <p:nvPr/>
        </p:nvSpPr>
        <p:spPr>
          <a:xfrm>
            <a:off x="2078748" y="3550291"/>
            <a:ext cx="1630841" cy="5775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1,391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AE3B720-3900-B744-83F3-4EE2269729C1}"/>
              </a:ext>
            </a:extLst>
          </p:cNvPr>
          <p:cNvSpPr/>
          <p:nvPr/>
        </p:nvSpPr>
        <p:spPr>
          <a:xfrm>
            <a:off x="2078748" y="4158411"/>
            <a:ext cx="16308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 Accepted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7B5688C-AC44-4940-8BD4-5A5BDA7803D4}"/>
              </a:ext>
            </a:extLst>
          </p:cNvPr>
          <p:cNvSpPr txBox="1"/>
          <p:nvPr/>
        </p:nvSpPr>
        <p:spPr>
          <a:xfrm>
            <a:off x="4064566" y="1388982"/>
            <a:ext cx="1630841" cy="5775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A2B7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59%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FFC1FC8-43B7-E54E-82CF-3E06C6C52E77}"/>
              </a:ext>
            </a:extLst>
          </p:cNvPr>
          <p:cNvSpPr/>
          <p:nvPr/>
        </p:nvSpPr>
        <p:spPr>
          <a:xfrm>
            <a:off x="3996124" y="1993342"/>
            <a:ext cx="17629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Students from NC Community Colleges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9476DB8-3EE9-124C-927F-1B4622DD96D2}"/>
              </a:ext>
            </a:extLst>
          </p:cNvPr>
          <p:cNvSpPr txBox="1"/>
          <p:nvPr/>
        </p:nvSpPr>
        <p:spPr>
          <a:xfrm>
            <a:off x="4064566" y="2469637"/>
            <a:ext cx="1630841" cy="5775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A2B7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53FFFCB-BA07-334E-AD37-A25019932AC6}"/>
              </a:ext>
            </a:extLst>
          </p:cNvPr>
          <p:cNvSpPr/>
          <p:nvPr/>
        </p:nvSpPr>
        <p:spPr>
          <a:xfrm>
            <a:off x="4022159" y="3077757"/>
            <a:ext cx="1710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 NC Counties Represented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7B95DF4-4E1B-1A43-8A81-87FCEAE2C6C9}"/>
              </a:ext>
            </a:extLst>
          </p:cNvPr>
          <p:cNvSpPr txBox="1"/>
          <p:nvPr/>
        </p:nvSpPr>
        <p:spPr>
          <a:xfrm>
            <a:off x="4064566" y="3550291"/>
            <a:ext cx="1630841" cy="5775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6FB2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3.48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CEF0220-1C19-C744-AD48-702EF0AD63E7}"/>
              </a:ext>
            </a:extLst>
          </p:cNvPr>
          <p:cNvSpPr/>
          <p:nvPr/>
        </p:nvSpPr>
        <p:spPr>
          <a:xfrm>
            <a:off x="4064566" y="4158411"/>
            <a:ext cx="16308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Transfer GPA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5B9716B-AB8A-D44E-8399-AD11A8B41422}"/>
              </a:ext>
            </a:extLst>
          </p:cNvPr>
          <p:cNvSpPr txBox="1"/>
          <p:nvPr/>
        </p:nvSpPr>
        <p:spPr>
          <a:xfrm>
            <a:off x="6059620" y="1388982"/>
            <a:ext cx="1630841" cy="5775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A2B7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 5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2EC15DB-0522-054C-8168-E1779F25E895}"/>
              </a:ext>
            </a:extLst>
          </p:cNvPr>
          <p:cNvSpPr/>
          <p:nvPr/>
        </p:nvSpPr>
        <p:spPr>
          <a:xfrm>
            <a:off x="5816816" y="1993342"/>
            <a:ext cx="2116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Students Transfer From Another UNC Institution</a:t>
            </a: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198182D-97E6-F446-B17E-C1F83081BE12}"/>
              </a:ext>
            </a:extLst>
          </p:cNvPr>
          <p:cNvSpPr txBox="1"/>
          <p:nvPr/>
        </p:nvSpPr>
        <p:spPr>
          <a:xfrm>
            <a:off x="6059620" y="2469637"/>
            <a:ext cx="1630841" cy="5775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A2B7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701F1EA7-0FA4-734E-AE21-A91B4737371B}"/>
              </a:ext>
            </a:extLst>
          </p:cNvPr>
          <p:cNvSpPr/>
          <p:nvPr/>
        </p:nvSpPr>
        <p:spPr>
          <a:xfrm>
            <a:off x="6059620" y="3077757"/>
            <a:ext cx="1630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 States Represented</a:t>
            </a: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buSzPts val="1000"/>
            </a:pP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D5C3D83-51B1-B546-897A-F4E65467E855}"/>
              </a:ext>
            </a:extLst>
          </p:cNvPr>
          <p:cNvSpPr txBox="1"/>
          <p:nvPr/>
        </p:nvSpPr>
        <p:spPr>
          <a:xfrm>
            <a:off x="6059620" y="3550291"/>
            <a:ext cx="1630841" cy="5775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6FB2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AEC8996-E717-B24C-8C32-B6F674BB0B53}"/>
              </a:ext>
            </a:extLst>
          </p:cNvPr>
          <p:cNvSpPr/>
          <p:nvPr/>
        </p:nvSpPr>
        <p:spPr>
          <a:xfrm>
            <a:off x="5854644" y="4113207"/>
            <a:ext cx="20786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000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Average Overall </a:t>
            </a:r>
          </a:p>
          <a:p>
            <a:pPr lvl="0" algn="ctr">
              <a:buSzPts val="1000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Credits Transferred</a:t>
            </a:r>
            <a:b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(major requirements, GEP requirements, electives, and non degree)</a:t>
            </a:r>
          </a:p>
          <a:p>
            <a:pPr lvl="0" algn="ctr">
              <a:buSzPts val="1000"/>
            </a:pP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4C4E58-9FE3-0D48-9A60-8C33B1D3A2E3}"/>
              </a:ext>
            </a:extLst>
          </p:cNvPr>
          <p:cNvSpPr/>
          <p:nvPr/>
        </p:nvSpPr>
        <p:spPr>
          <a:xfrm>
            <a:off x="4162349" y="327728"/>
            <a:ext cx="2733958" cy="6819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88754-F70E-8C4C-A4EE-871459086A8B}"/>
              </a:ext>
            </a:extLst>
          </p:cNvPr>
          <p:cNvSpPr txBox="1"/>
          <p:nvPr/>
        </p:nvSpPr>
        <p:spPr>
          <a:xfrm>
            <a:off x="1727685" y="327727"/>
            <a:ext cx="5258331" cy="66834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INCOMING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TRANSFERS</a:t>
            </a:r>
          </a:p>
        </p:txBody>
      </p:sp>
      <p:sp>
        <p:nvSpPr>
          <p:cNvPr id="31" name="Google Shape;129;p9">
            <a:extLst>
              <a:ext uri="{FF2B5EF4-FFF2-40B4-BE49-F238E27FC236}">
                <a16:creationId xmlns:a16="http://schemas.microsoft.com/office/drawing/2014/main" id="{E6B4A7BD-C27A-F94C-A1D1-B0F3B01C1FB4}"/>
              </a:ext>
            </a:extLst>
          </p:cNvPr>
          <p:cNvSpPr/>
          <p:nvPr/>
        </p:nvSpPr>
        <p:spPr>
          <a:xfrm>
            <a:off x="1903615" y="4625646"/>
            <a:ext cx="4992692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Source: data.emas.ncsu.edu as of Aug </a:t>
            </a:r>
            <a:r>
              <a:rPr lang="en-US" sz="800" dirty="0">
                <a:solidFill>
                  <a:srgbClr val="595959"/>
                </a:solidFill>
              </a:rPr>
              <a:t>30th</a:t>
            </a: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2021</a:t>
            </a:r>
            <a:endParaRPr sz="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2670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2007649-3474-0543-802D-E315D6A150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00201" cy="5143500"/>
          </a:xfrm>
          <a:prstGeom prst="rect">
            <a:avLst/>
          </a:prstGeom>
        </p:spPr>
      </p:pic>
      <p:pic>
        <p:nvPicPr>
          <p:cNvPr id="26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317534-8B35-5E40-A3F5-852130BC6125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" name="Google Shape;511;p20">
            <a:extLst>
              <a:ext uri="{FF2B5EF4-FFF2-40B4-BE49-F238E27FC236}">
                <a16:creationId xmlns:a16="http://schemas.microsoft.com/office/drawing/2014/main" id="{535142CA-27BE-5C43-AEC6-517EE1D3BE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2712729"/>
              </p:ext>
            </p:extLst>
          </p:nvPr>
        </p:nvGraphicFramePr>
        <p:xfrm>
          <a:off x="2046403" y="1235851"/>
          <a:ext cx="5862998" cy="3163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Google Shape;129;p9">
            <a:extLst>
              <a:ext uri="{FF2B5EF4-FFF2-40B4-BE49-F238E27FC236}">
                <a16:creationId xmlns:a16="http://schemas.microsoft.com/office/drawing/2014/main" id="{831A7564-BD29-C94F-BD1E-948903D902EB}"/>
              </a:ext>
            </a:extLst>
          </p:cNvPr>
          <p:cNvSpPr/>
          <p:nvPr/>
        </p:nvSpPr>
        <p:spPr>
          <a:xfrm>
            <a:off x="1903615" y="4625646"/>
            <a:ext cx="4992692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Source: data.emas.ncsu.edu as of Aug </a:t>
            </a:r>
            <a:r>
              <a:rPr lang="en-US" sz="800" dirty="0">
                <a:solidFill>
                  <a:srgbClr val="595959"/>
                </a:solidFill>
              </a:rPr>
              <a:t>30th</a:t>
            </a: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2021</a:t>
            </a:r>
            <a:endParaRPr sz="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2748D1-9F6C-6D4B-B169-2BC1CF8A4EC4}"/>
              </a:ext>
            </a:extLst>
          </p:cNvPr>
          <p:cNvSpPr/>
          <p:nvPr/>
        </p:nvSpPr>
        <p:spPr>
          <a:xfrm>
            <a:off x="320199" y="327729"/>
            <a:ext cx="6576108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925409-8ECA-5C42-BDAB-A7F7093EA25A}"/>
              </a:ext>
            </a:extLst>
          </p:cNvPr>
          <p:cNvSpPr/>
          <p:nvPr/>
        </p:nvSpPr>
        <p:spPr>
          <a:xfrm flipH="1">
            <a:off x="226854" y="327728"/>
            <a:ext cx="45719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288B28-DDAB-A348-B855-9D98B6611F0D}"/>
              </a:ext>
            </a:extLst>
          </p:cNvPr>
          <p:cNvSpPr/>
          <p:nvPr/>
        </p:nvSpPr>
        <p:spPr>
          <a:xfrm>
            <a:off x="4162349" y="327728"/>
            <a:ext cx="2733958" cy="6819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EEE422-DBB1-E346-9A0F-D7B8793B9302}"/>
              </a:ext>
            </a:extLst>
          </p:cNvPr>
          <p:cNvSpPr txBox="1"/>
          <p:nvPr/>
        </p:nvSpPr>
        <p:spPr>
          <a:xfrm>
            <a:off x="1727685" y="327727"/>
            <a:ext cx="5258331" cy="66834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INCOMING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TRANSFERS</a:t>
            </a:r>
          </a:p>
        </p:txBody>
      </p:sp>
    </p:spTree>
    <p:extLst>
      <p:ext uri="{BB962C8B-B14F-4D97-AF65-F5344CB8AC3E}">
        <p14:creationId xmlns:p14="http://schemas.microsoft.com/office/powerpoint/2010/main" val="1466866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0E75BF-06D2-2D49-B174-D1672BC61434}"/>
              </a:ext>
            </a:extLst>
          </p:cNvPr>
          <p:cNvSpPr/>
          <p:nvPr/>
        </p:nvSpPr>
        <p:spPr>
          <a:xfrm flipH="1">
            <a:off x="229363" y="3208867"/>
            <a:ext cx="45719" cy="162506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0053F-B602-B947-995C-CB35274D993F}"/>
              </a:ext>
            </a:extLst>
          </p:cNvPr>
          <p:cNvSpPr txBox="1"/>
          <p:nvPr/>
        </p:nvSpPr>
        <p:spPr>
          <a:xfrm>
            <a:off x="320199" y="3750731"/>
            <a:ext cx="3464677" cy="1083203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endParaRPr lang="en-US" sz="4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43AFD2-DC12-AB4D-94A7-3CC844AEFF7F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96E3AE-B073-B64A-8D5D-98FE52606FFA}"/>
              </a:ext>
            </a:extLst>
          </p:cNvPr>
          <p:cNvSpPr txBox="1"/>
          <p:nvPr/>
        </p:nvSpPr>
        <p:spPr>
          <a:xfrm>
            <a:off x="320199" y="3208867"/>
            <a:ext cx="3464677" cy="1011719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F00137-0E7D-F841-AD5D-043E31E2DA9B}"/>
              </a:ext>
            </a:extLst>
          </p:cNvPr>
          <p:cNvSpPr txBox="1"/>
          <p:nvPr/>
        </p:nvSpPr>
        <p:spPr>
          <a:xfrm>
            <a:off x="320200" y="3809999"/>
            <a:ext cx="3509793" cy="102393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4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43;geaf6dde2a4_0_34">
            <a:extLst>
              <a:ext uri="{FF2B5EF4-FFF2-40B4-BE49-F238E27FC236}">
                <a16:creationId xmlns:a16="http://schemas.microsoft.com/office/drawing/2014/main" id="{BE903845-32E5-F641-838B-C7C1AD7E18F4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002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69F7DB-80B8-AF4A-B817-938AD6617742}"/>
              </a:ext>
            </a:extLst>
          </p:cNvPr>
          <p:cNvSpPr/>
          <p:nvPr/>
        </p:nvSpPr>
        <p:spPr>
          <a:xfrm>
            <a:off x="320199" y="327729"/>
            <a:ext cx="4251801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41182-3432-1940-8B27-061AC166EE62}"/>
              </a:ext>
            </a:extLst>
          </p:cNvPr>
          <p:cNvSpPr txBox="1"/>
          <p:nvPr/>
        </p:nvSpPr>
        <p:spPr>
          <a:xfrm>
            <a:off x="1623784" y="327728"/>
            <a:ext cx="6768186" cy="681921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SUPPORT PROGRAMS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D15C0-EF74-6844-AC59-66096587D2AA}"/>
              </a:ext>
            </a:extLst>
          </p:cNvPr>
          <p:cNvSpPr txBox="1"/>
          <p:nvPr/>
        </p:nvSpPr>
        <p:spPr>
          <a:xfrm>
            <a:off x="1882465" y="1451811"/>
            <a:ext cx="41765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Goodnight Scholars Program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College Collaboration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Pre-College Programs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Provost’s Professional Experience Program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Services Center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Veterans Education Benefits</a:t>
            </a:r>
          </a:p>
        </p:txBody>
      </p:sp>
      <p:pic>
        <p:nvPicPr>
          <p:cNvPr id="11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C06189-2B6A-8A4A-BB29-8C3ECECF67CF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18A477B-1F2C-9B4A-A902-449D6F297B52}"/>
              </a:ext>
            </a:extLst>
          </p:cNvPr>
          <p:cNvSpPr/>
          <p:nvPr/>
        </p:nvSpPr>
        <p:spPr>
          <a:xfrm flipH="1">
            <a:off x="226854" y="327728"/>
            <a:ext cx="45719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D6307B-69CC-8C4D-959F-8F48CCA7FA57}"/>
              </a:ext>
            </a:extLst>
          </p:cNvPr>
          <p:cNvSpPr txBox="1"/>
          <p:nvPr/>
        </p:nvSpPr>
        <p:spPr>
          <a:xfrm>
            <a:off x="5587338" y="1451811"/>
            <a:ext cx="29715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START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Success Center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Development Center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Disability Resources Office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Veteran Services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TRIO Programs</a:t>
            </a:r>
          </a:p>
        </p:txBody>
      </p:sp>
    </p:spTree>
    <p:extLst>
      <p:ext uri="{BB962C8B-B14F-4D97-AF65-F5344CB8AC3E}">
        <p14:creationId xmlns:p14="http://schemas.microsoft.com/office/powerpoint/2010/main" val="1577680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5"/>
          <p:cNvSpPr/>
          <p:nvPr/>
        </p:nvSpPr>
        <p:spPr>
          <a:xfrm>
            <a:off x="0" y="0"/>
            <a:ext cx="2004540" cy="51435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5"/>
          <p:cNvSpPr/>
          <p:nvPr/>
        </p:nvSpPr>
        <p:spPr>
          <a:xfrm>
            <a:off x="203841" y="1896342"/>
            <a:ext cx="152541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Retention rates remain steady</a:t>
            </a:r>
            <a:endParaRPr b="1" dirty="0"/>
          </a:p>
        </p:txBody>
      </p:sp>
      <p:grpSp>
        <p:nvGrpSpPr>
          <p:cNvPr id="408" name="Google Shape;408;p15"/>
          <p:cNvGrpSpPr/>
          <p:nvPr/>
        </p:nvGrpSpPr>
        <p:grpSpPr>
          <a:xfrm>
            <a:off x="2806059" y="1631830"/>
            <a:ext cx="4364736" cy="2922432"/>
            <a:chOff x="2828544" y="1377534"/>
            <a:chExt cx="4364736" cy="2922432"/>
          </a:xfrm>
        </p:grpSpPr>
        <p:sp>
          <p:nvSpPr>
            <p:cNvPr id="409" name="Google Shape;409;p15"/>
            <p:cNvSpPr/>
            <p:nvPr/>
          </p:nvSpPr>
          <p:spPr>
            <a:xfrm>
              <a:off x="2828544" y="1377534"/>
              <a:ext cx="4364736" cy="2922432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15"/>
            <p:cNvSpPr txBox="1"/>
            <p:nvPr/>
          </p:nvSpPr>
          <p:spPr>
            <a:xfrm>
              <a:off x="4101994" y="1629882"/>
              <a:ext cx="1048283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rPr>
                <a:t>1 Year</a:t>
              </a:r>
              <a:endParaRPr dirty="0"/>
            </a:p>
          </p:txBody>
        </p:sp>
        <p:sp>
          <p:nvSpPr>
            <p:cNvPr id="411" name="Google Shape;411;p15"/>
            <p:cNvSpPr txBox="1"/>
            <p:nvPr/>
          </p:nvSpPr>
          <p:spPr>
            <a:xfrm>
              <a:off x="5046196" y="1629882"/>
              <a:ext cx="1048283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rPr>
                <a:t>2 Year</a:t>
              </a:r>
              <a:endParaRPr dirty="0"/>
            </a:p>
          </p:txBody>
        </p:sp>
        <p:sp>
          <p:nvSpPr>
            <p:cNvPr id="412" name="Google Shape;412;p15"/>
            <p:cNvSpPr txBox="1"/>
            <p:nvPr/>
          </p:nvSpPr>
          <p:spPr>
            <a:xfrm>
              <a:off x="5819710" y="1629882"/>
              <a:ext cx="119069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rPr>
                <a:t>3 Year</a:t>
              </a:r>
              <a:endParaRPr b="1" dirty="0"/>
            </a:p>
          </p:txBody>
        </p:sp>
        <p:grpSp>
          <p:nvGrpSpPr>
            <p:cNvPr id="413" name="Google Shape;413;p15"/>
            <p:cNvGrpSpPr/>
            <p:nvPr/>
          </p:nvGrpSpPr>
          <p:grpSpPr>
            <a:xfrm>
              <a:off x="3084576" y="1937132"/>
              <a:ext cx="3716478" cy="276999"/>
              <a:chOff x="3267456" y="1937132"/>
              <a:chExt cx="3716478" cy="276999"/>
            </a:xfrm>
          </p:grpSpPr>
          <p:sp>
            <p:nvSpPr>
              <p:cNvPr id="414" name="Google Shape;414;p15"/>
              <p:cNvSpPr txBox="1"/>
              <p:nvPr/>
            </p:nvSpPr>
            <p:spPr>
              <a:xfrm>
                <a:off x="3267456" y="1937133"/>
                <a:ext cx="2540329" cy="276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Fall 2016</a:t>
                </a:r>
                <a:endParaRPr/>
              </a:p>
            </p:txBody>
          </p:sp>
          <p:sp>
            <p:nvSpPr>
              <p:cNvPr id="415" name="Google Shape;415;p15"/>
              <p:cNvSpPr txBox="1"/>
              <p:nvPr/>
            </p:nvSpPr>
            <p:spPr>
              <a:xfrm>
                <a:off x="5367219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89.2%</a:t>
                </a:r>
                <a:endParaRPr/>
              </a:p>
            </p:txBody>
          </p:sp>
          <p:sp>
            <p:nvSpPr>
              <p:cNvPr id="416" name="Google Shape;416;p15"/>
              <p:cNvSpPr txBox="1"/>
              <p:nvPr/>
            </p:nvSpPr>
            <p:spPr>
              <a:xfrm>
                <a:off x="6211937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87.1%</a:t>
                </a:r>
                <a:endParaRPr/>
              </a:p>
            </p:txBody>
          </p:sp>
          <p:sp>
            <p:nvSpPr>
              <p:cNvPr id="417" name="Google Shape;417;p15"/>
              <p:cNvSpPr txBox="1"/>
              <p:nvPr/>
            </p:nvSpPr>
            <p:spPr>
              <a:xfrm>
                <a:off x="4423017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92.8%</a:t>
                </a:r>
                <a:endParaRPr/>
              </a:p>
            </p:txBody>
          </p:sp>
        </p:grpSp>
        <p:grpSp>
          <p:nvGrpSpPr>
            <p:cNvPr id="418" name="Google Shape;418;p15"/>
            <p:cNvGrpSpPr/>
            <p:nvPr/>
          </p:nvGrpSpPr>
          <p:grpSpPr>
            <a:xfrm>
              <a:off x="3084576" y="2398970"/>
              <a:ext cx="3716478" cy="276999"/>
              <a:chOff x="3267456" y="1937132"/>
              <a:chExt cx="3716478" cy="276999"/>
            </a:xfrm>
          </p:grpSpPr>
          <p:sp>
            <p:nvSpPr>
              <p:cNvPr id="419" name="Google Shape;419;p15"/>
              <p:cNvSpPr txBox="1"/>
              <p:nvPr/>
            </p:nvSpPr>
            <p:spPr>
              <a:xfrm>
                <a:off x="3267456" y="1937133"/>
                <a:ext cx="2540329" cy="276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Fall 2017</a:t>
                </a:r>
                <a:endParaRPr/>
              </a:p>
            </p:txBody>
          </p:sp>
          <p:sp>
            <p:nvSpPr>
              <p:cNvPr id="420" name="Google Shape;420;p15"/>
              <p:cNvSpPr txBox="1"/>
              <p:nvPr/>
            </p:nvSpPr>
            <p:spPr>
              <a:xfrm>
                <a:off x="5367219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89.0%</a:t>
                </a:r>
                <a:endParaRPr/>
              </a:p>
            </p:txBody>
          </p:sp>
          <p:sp>
            <p:nvSpPr>
              <p:cNvPr id="421" name="Google Shape;421;p15"/>
              <p:cNvSpPr txBox="1"/>
              <p:nvPr/>
            </p:nvSpPr>
            <p:spPr>
              <a:xfrm>
                <a:off x="6211937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87.2%</a:t>
                </a:r>
                <a:endParaRPr/>
              </a:p>
            </p:txBody>
          </p:sp>
          <p:sp>
            <p:nvSpPr>
              <p:cNvPr id="422" name="Google Shape;422;p15"/>
              <p:cNvSpPr txBox="1"/>
              <p:nvPr/>
            </p:nvSpPr>
            <p:spPr>
              <a:xfrm>
                <a:off x="4423017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93.0%</a:t>
                </a:r>
                <a:endParaRPr/>
              </a:p>
            </p:txBody>
          </p:sp>
        </p:grpSp>
        <p:grpSp>
          <p:nvGrpSpPr>
            <p:cNvPr id="423" name="Google Shape;423;p15"/>
            <p:cNvGrpSpPr/>
            <p:nvPr/>
          </p:nvGrpSpPr>
          <p:grpSpPr>
            <a:xfrm>
              <a:off x="3084576" y="2860808"/>
              <a:ext cx="3716478" cy="276999"/>
              <a:chOff x="3267456" y="1937132"/>
              <a:chExt cx="3716478" cy="276999"/>
            </a:xfrm>
          </p:grpSpPr>
          <p:sp>
            <p:nvSpPr>
              <p:cNvPr id="424" name="Google Shape;424;p15"/>
              <p:cNvSpPr txBox="1"/>
              <p:nvPr/>
            </p:nvSpPr>
            <p:spPr>
              <a:xfrm>
                <a:off x="3267456" y="1937132"/>
                <a:ext cx="254032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Fall 2018</a:t>
                </a:r>
                <a:endParaRPr/>
              </a:p>
            </p:txBody>
          </p:sp>
          <p:sp>
            <p:nvSpPr>
              <p:cNvPr id="425" name="Google Shape;425;p15"/>
              <p:cNvSpPr txBox="1"/>
              <p:nvPr/>
            </p:nvSpPr>
            <p:spPr>
              <a:xfrm>
                <a:off x="5367219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89.7%</a:t>
                </a:r>
                <a:endParaRPr/>
              </a:p>
            </p:txBody>
          </p:sp>
          <p:sp>
            <p:nvSpPr>
              <p:cNvPr id="426" name="Google Shape;426;p15"/>
              <p:cNvSpPr txBox="1"/>
              <p:nvPr/>
            </p:nvSpPr>
            <p:spPr>
              <a:xfrm>
                <a:off x="6211937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i="1" dirty="0">
                    <a:solidFill>
                      <a:srgbClr val="C00000"/>
                    </a:solidFill>
                    <a:latin typeface="Arial"/>
                    <a:ea typeface="Arial"/>
                    <a:cs typeface="Arial"/>
                    <a:sym typeface="Arial"/>
                  </a:rPr>
                  <a:t>87.7%</a:t>
                </a:r>
                <a:endParaRPr i="1" dirty="0"/>
              </a:p>
            </p:txBody>
          </p:sp>
          <p:sp>
            <p:nvSpPr>
              <p:cNvPr id="427" name="Google Shape;427;p15"/>
              <p:cNvSpPr txBox="1"/>
              <p:nvPr/>
            </p:nvSpPr>
            <p:spPr>
              <a:xfrm>
                <a:off x="4423017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93.4%</a:t>
                </a:r>
                <a:endParaRPr/>
              </a:p>
            </p:txBody>
          </p:sp>
        </p:grpSp>
        <p:grpSp>
          <p:nvGrpSpPr>
            <p:cNvPr id="428" name="Google Shape;428;p15"/>
            <p:cNvGrpSpPr/>
            <p:nvPr/>
          </p:nvGrpSpPr>
          <p:grpSpPr>
            <a:xfrm>
              <a:off x="3084576" y="3322646"/>
              <a:ext cx="2871760" cy="276999"/>
              <a:chOff x="3267456" y="1937132"/>
              <a:chExt cx="2871760" cy="276999"/>
            </a:xfrm>
          </p:grpSpPr>
          <p:sp>
            <p:nvSpPr>
              <p:cNvPr id="429" name="Google Shape;429;p15"/>
              <p:cNvSpPr txBox="1"/>
              <p:nvPr/>
            </p:nvSpPr>
            <p:spPr>
              <a:xfrm>
                <a:off x="3267456" y="1937132"/>
                <a:ext cx="254032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Fall 2019</a:t>
                </a:r>
                <a:endParaRPr/>
              </a:p>
            </p:txBody>
          </p:sp>
          <p:sp>
            <p:nvSpPr>
              <p:cNvPr id="430" name="Google Shape;430;p15"/>
              <p:cNvSpPr txBox="1"/>
              <p:nvPr/>
            </p:nvSpPr>
            <p:spPr>
              <a:xfrm>
                <a:off x="5367219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i="1" dirty="0">
                    <a:solidFill>
                      <a:srgbClr val="C00000"/>
                    </a:solidFill>
                    <a:latin typeface="Arial"/>
                    <a:ea typeface="Arial"/>
                    <a:cs typeface="Arial"/>
                    <a:sym typeface="Arial"/>
                  </a:rPr>
                  <a:t>89.6%</a:t>
                </a:r>
                <a:endParaRPr i="1" dirty="0"/>
              </a:p>
            </p:txBody>
          </p:sp>
          <p:sp>
            <p:nvSpPr>
              <p:cNvPr id="431" name="Google Shape;431;p15"/>
              <p:cNvSpPr txBox="1"/>
              <p:nvPr/>
            </p:nvSpPr>
            <p:spPr>
              <a:xfrm>
                <a:off x="4423017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93.2%</a:t>
                </a:r>
                <a:endParaRPr/>
              </a:p>
            </p:txBody>
          </p:sp>
        </p:grpSp>
        <p:grpSp>
          <p:nvGrpSpPr>
            <p:cNvPr id="432" name="Google Shape;432;p15"/>
            <p:cNvGrpSpPr/>
            <p:nvPr/>
          </p:nvGrpSpPr>
          <p:grpSpPr>
            <a:xfrm>
              <a:off x="3084576" y="3784483"/>
              <a:ext cx="2540329" cy="276999"/>
              <a:chOff x="3267456" y="1937132"/>
              <a:chExt cx="2540329" cy="276999"/>
            </a:xfrm>
          </p:grpSpPr>
          <p:sp>
            <p:nvSpPr>
              <p:cNvPr id="433" name="Google Shape;433;p15"/>
              <p:cNvSpPr txBox="1"/>
              <p:nvPr/>
            </p:nvSpPr>
            <p:spPr>
              <a:xfrm>
                <a:off x="3267456" y="1937132"/>
                <a:ext cx="254032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Fall 2020</a:t>
                </a:r>
                <a:endParaRPr/>
              </a:p>
            </p:txBody>
          </p:sp>
          <p:sp>
            <p:nvSpPr>
              <p:cNvPr id="434" name="Google Shape;434;p15"/>
              <p:cNvSpPr txBox="1"/>
              <p:nvPr/>
            </p:nvSpPr>
            <p:spPr>
              <a:xfrm>
                <a:off x="4423017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i="1" dirty="0">
                    <a:solidFill>
                      <a:srgbClr val="C00000"/>
                    </a:solidFill>
                    <a:latin typeface="Arial"/>
                    <a:ea typeface="Arial"/>
                    <a:cs typeface="Arial"/>
                    <a:sym typeface="Arial"/>
                  </a:rPr>
                  <a:t>93.5%</a:t>
                </a:r>
                <a:endParaRPr i="1" dirty="0"/>
              </a:p>
            </p:txBody>
          </p:sp>
        </p:grpSp>
        <p:cxnSp>
          <p:nvCxnSpPr>
            <p:cNvPr id="435" name="Google Shape;435;p15"/>
            <p:cNvCxnSpPr/>
            <p:nvPr/>
          </p:nvCxnSpPr>
          <p:spPr>
            <a:xfrm>
              <a:off x="3084576" y="2299475"/>
              <a:ext cx="3843550" cy="0"/>
            </a:xfrm>
            <a:prstGeom prst="straightConnector1">
              <a:avLst/>
            </a:prstGeom>
            <a:noFill/>
            <a:ln w="1905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6" name="Google Shape;436;p15"/>
            <p:cNvCxnSpPr/>
            <p:nvPr/>
          </p:nvCxnSpPr>
          <p:spPr>
            <a:xfrm>
              <a:off x="3084576" y="2762771"/>
              <a:ext cx="3843550" cy="0"/>
            </a:xfrm>
            <a:prstGeom prst="straightConnector1">
              <a:avLst/>
            </a:prstGeom>
            <a:noFill/>
            <a:ln w="1905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7" name="Google Shape;437;p15"/>
            <p:cNvCxnSpPr/>
            <p:nvPr/>
          </p:nvCxnSpPr>
          <p:spPr>
            <a:xfrm>
              <a:off x="3084576" y="3226067"/>
              <a:ext cx="3843550" cy="0"/>
            </a:xfrm>
            <a:prstGeom prst="straightConnector1">
              <a:avLst/>
            </a:prstGeom>
            <a:noFill/>
            <a:ln w="1905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8" name="Google Shape;438;p15"/>
            <p:cNvCxnSpPr/>
            <p:nvPr/>
          </p:nvCxnSpPr>
          <p:spPr>
            <a:xfrm>
              <a:off x="3084576" y="3689363"/>
              <a:ext cx="3843550" cy="0"/>
            </a:xfrm>
            <a:prstGeom prst="straightConnector1">
              <a:avLst/>
            </a:prstGeom>
            <a:noFill/>
            <a:ln w="1905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9" name="Rectangle 38"/>
          <p:cNvSpPr/>
          <p:nvPr/>
        </p:nvSpPr>
        <p:spPr>
          <a:xfrm>
            <a:off x="2702759" y="1123367"/>
            <a:ext cx="77925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Retention rates for all incoming undergrads students:</a:t>
            </a:r>
          </a:p>
        </p:txBody>
      </p:sp>
      <p:pic>
        <p:nvPicPr>
          <p:cNvPr id="40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0773988-4B56-C541-A4D0-F9AEB92F6A14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E55A558-EA4B-3046-A56A-10E0D3A1579C}"/>
              </a:ext>
            </a:extLst>
          </p:cNvPr>
          <p:cNvSpPr/>
          <p:nvPr/>
        </p:nvSpPr>
        <p:spPr>
          <a:xfrm>
            <a:off x="320199" y="327729"/>
            <a:ext cx="6585442" cy="681921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8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6E5D09-B366-B445-9053-4C865D761AB5}"/>
              </a:ext>
            </a:extLst>
          </p:cNvPr>
          <p:cNvSpPr txBox="1"/>
          <p:nvPr/>
        </p:nvSpPr>
        <p:spPr>
          <a:xfrm>
            <a:off x="2324740" y="327729"/>
            <a:ext cx="4580902" cy="681921"/>
          </a:xfrm>
          <a:prstGeom prst="rect">
            <a:avLst/>
          </a:prstGeom>
          <a:solidFill>
            <a:srgbClr val="98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 RATES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4D66306-4E36-3D41-85D9-78CCD121EB09}"/>
              </a:ext>
            </a:extLst>
          </p:cNvPr>
          <p:cNvSpPr/>
          <p:nvPr/>
        </p:nvSpPr>
        <p:spPr>
          <a:xfrm flipH="1">
            <a:off x="226854" y="327728"/>
            <a:ext cx="45719" cy="681921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Google Shape;129;p9">
            <a:extLst>
              <a:ext uri="{FF2B5EF4-FFF2-40B4-BE49-F238E27FC236}">
                <a16:creationId xmlns:a16="http://schemas.microsoft.com/office/drawing/2014/main" id="{6651995A-FD12-6645-97FD-10CE86C05599}"/>
              </a:ext>
            </a:extLst>
          </p:cNvPr>
          <p:cNvSpPr/>
          <p:nvPr/>
        </p:nvSpPr>
        <p:spPr>
          <a:xfrm>
            <a:off x="2702759" y="4659082"/>
            <a:ext cx="499269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Source: data.emas.ncsu.edu as of Aug </a:t>
            </a:r>
            <a:r>
              <a:rPr lang="en-US" sz="800" dirty="0">
                <a:solidFill>
                  <a:srgbClr val="595959"/>
                </a:solidFill>
              </a:rPr>
              <a:t>30th</a:t>
            </a: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2021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dirty="0">
                <a:solidFill>
                  <a:srgbClr val="595959"/>
                </a:solidFill>
              </a:rPr>
              <a:t>Includes Freshman and Transfer Undergraduates Only </a:t>
            </a:r>
            <a:endParaRPr sz="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6"/>
          <p:cNvSpPr/>
          <p:nvPr/>
        </p:nvSpPr>
        <p:spPr>
          <a:xfrm>
            <a:off x="0" y="0"/>
            <a:ext cx="2004540" cy="5143500"/>
          </a:xfrm>
          <a:prstGeom prst="rect">
            <a:avLst/>
          </a:prstGeom>
          <a:solidFill>
            <a:srgbClr val="427E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6"/>
          <p:cNvSpPr/>
          <p:nvPr/>
        </p:nvSpPr>
        <p:spPr>
          <a:xfrm>
            <a:off x="241558" y="1896342"/>
            <a:ext cx="144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Graduation rates increased</a:t>
            </a:r>
            <a:endParaRPr b="1" dirty="0"/>
          </a:p>
        </p:txBody>
      </p:sp>
      <p:grpSp>
        <p:nvGrpSpPr>
          <p:cNvPr id="448" name="Google Shape;448;p16"/>
          <p:cNvGrpSpPr/>
          <p:nvPr/>
        </p:nvGrpSpPr>
        <p:grpSpPr>
          <a:xfrm>
            <a:off x="2808186" y="1631830"/>
            <a:ext cx="4364736" cy="2922432"/>
            <a:chOff x="2828544" y="1377534"/>
            <a:chExt cx="4364736" cy="2922432"/>
          </a:xfrm>
        </p:grpSpPr>
        <p:sp>
          <p:nvSpPr>
            <p:cNvPr id="449" name="Google Shape;449;p16"/>
            <p:cNvSpPr/>
            <p:nvPr/>
          </p:nvSpPr>
          <p:spPr>
            <a:xfrm>
              <a:off x="2828544" y="1377534"/>
              <a:ext cx="4364736" cy="2922432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6"/>
            <p:cNvSpPr txBox="1"/>
            <p:nvPr/>
          </p:nvSpPr>
          <p:spPr>
            <a:xfrm>
              <a:off x="4101994" y="1629882"/>
              <a:ext cx="1048283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517D91"/>
                  </a:solidFill>
                  <a:latin typeface="Arial"/>
                  <a:ea typeface="Arial"/>
                  <a:cs typeface="Arial"/>
                  <a:sym typeface="Arial"/>
                </a:rPr>
                <a:t>4 Year</a:t>
              </a:r>
              <a:endParaRPr dirty="0">
                <a:solidFill>
                  <a:srgbClr val="517D91"/>
                </a:solidFill>
              </a:endParaRPr>
            </a:p>
          </p:txBody>
        </p:sp>
        <p:sp>
          <p:nvSpPr>
            <p:cNvPr id="451" name="Google Shape;451;p16"/>
            <p:cNvSpPr txBox="1"/>
            <p:nvPr/>
          </p:nvSpPr>
          <p:spPr>
            <a:xfrm>
              <a:off x="5046196" y="1629882"/>
              <a:ext cx="1048283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517D91"/>
                  </a:solidFill>
                  <a:latin typeface="Arial"/>
                  <a:ea typeface="Arial"/>
                  <a:cs typeface="Arial"/>
                  <a:sym typeface="Arial"/>
                </a:rPr>
                <a:t>5 Year</a:t>
              </a:r>
              <a:endParaRPr dirty="0">
                <a:solidFill>
                  <a:srgbClr val="517D91"/>
                </a:solidFill>
              </a:endParaRPr>
            </a:p>
          </p:txBody>
        </p:sp>
        <p:sp>
          <p:nvSpPr>
            <p:cNvPr id="452" name="Google Shape;452;p16"/>
            <p:cNvSpPr txBox="1"/>
            <p:nvPr/>
          </p:nvSpPr>
          <p:spPr>
            <a:xfrm>
              <a:off x="5819710" y="1629882"/>
              <a:ext cx="119069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517D91"/>
                  </a:solidFill>
                  <a:latin typeface="Arial"/>
                  <a:ea typeface="Arial"/>
                  <a:cs typeface="Arial"/>
                  <a:sym typeface="Arial"/>
                </a:rPr>
                <a:t>6 Year</a:t>
              </a:r>
              <a:endParaRPr dirty="0">
                <a:solidFill>
                  <a:srgbClr val="517D91"/>
                </a:solidFill>
              </a:endParaRPr>
            </a:p>
          </p:txBody>
        </p:sp>
        <p:grpSp>
          <p:nvGrpSpPr>
            <p:cNvPr id="453" name="Google Shape;453;p16"/>
            <p:cNvGrpSpPr/>
            <p:nvPr/>
          </p:nvGrpSpPr>
          <p:grpSpPr>
            <a:xfrm>
              <a:off x="3084576" y="1937132"/>
              <a:ext cx="3716478" cy="276999"/>
              <a:chOff x="3267456" y="1937132"/>
              <a:chExt cx="3716478" cy="276999"/>
            </a:xfrm>
          </p:grpSpPr>
          <p:sp>
            <p:nvSpPr>
              <p:cNvPr id="454" name="Google Shape;454;p16"/>
              <p:cNvSpPr txBox="1"/>
              <p:nvPr/>
            </p:nvSpPr>
            <p:spPr>
              <a:xfrm>
                <a:off x="3267456" y="1937133"/>
                <a:ext cx="2540329" cy="276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Fall 2013</a:t>
                </a:r>
                <a:endParaRPr/>
              </a:p>
            </p:txBody>
          </p:sp>
          <p:sp>
            <p:nvSpPr>
              <p:cNvPr id="455" name="Google Shape;455;p16"/>
              <p:cNvSpPr txBox="1"/>
              <p:nvPr/>
            </p:nvSpPr>
            <p:spPr>
              <a:xfrm>
                <a:off x="5367219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80.1%</a:t>
                </a:r>
                <a:endParaRPr/>
              </a:p>
            </p:txBody>
          </p:sp>
          <p:sp>
            <p:nvSpPr>
              <p:cNvPr id="456" name="Google Shape;456;p16"/>
              <p:cNvSpPr txBox="1"/>
              <p:nvPr/>
            </p:nvSpPr>
            <p:spPr>
              <a:xfrm>
                <a:off x="6211937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82.5%</a:t>
                </a:r>
                <a:endParaRPr/>
              </a:p>
            </p:txBody>
          </p:sp>
          <p:sp>
            <p:nvSpPr>
              <p:cNvPr id="457" name="Google Shape;457;p16"/>
              <p:cNvSpPr txBox="1"/>
              <p:nvPr/>
            </p:nvSpPr>
            <p:spPr>
              <a:xfrm>
                <a:off x="4423017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62.2%</a:t>
                </a:r>
                <a:endParaRPr/>
              </a:p>
            </p:txBody>
          </p:sp>
        </p:grpSp>
        <p:grpSp>
          <p:nvGrpSpPr>
            <p:cNvPr id="458" name="Google Shape;458;p16"/>
            <p:cNvGrpSpPr/>
            <p:nvPr/>
          </p:nvGrpSpPr>
          <p:grpSpPr>
            <a:xfrm>
              <a:off x="3084576" y="2398970"/>
              <a:ext cx="3716478" cy="276999"/>
              <a:chOff x="3267456" y="1937132"/>
              <a:chExt cx="3716478" cy="276999"/>
            </a:xfrm>
          </p:grpSpPr>
          <p:sp>
            <p:nvSpPr>
              <p:cNvPr id="459" name="Google Shape;459;p16"/>
              <p:cNvSpPr txBox="1"/>
              <p:nvPr/>
            </p:nvSpPr>
            <p:spPr>
              <a:xfrm>
                <a:off x="3267456" y="1937133"/>
                <a:ext cx="2540329" cy="276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Fall 2014</a:t>
                </a:r>
                <a:endParaRPr/>
              </a:p>
            </p:txBody>
          </p:sp>
          <p:sp>
            <p:nvSpPr>
              <p:cNvPr id="460" name="Google Shape;460;p16"/>
              <p:cNvSpPr txBox="1"/>
              <p:nvPr/>
            </p:nvSpPr>
            <p:spPr>
              <a:xfrm>
                <a:off x="5367219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81.1%</a:t>
                </a:r>
                <a:endParaRPr/>
              </a:p>
            </p:txBody>
          </p:sp>
          <p:sp>
            <p:nvSpPr>
              <p:cNvPr id="461" name="Google Shape;461;p16"/>
              <p:cNvSpPr txBox="1"/>
              <p:nvPr/>
            </p:nvSpPr>
            <p:spPr>
              <a:xfrm>
                <a:off x="6211937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83.7%</a:t>
                </a:r>
                <a:endParaRPr/>
              </a:p>
            </p:txBody>
          </p:sp>
          <p:sp>
            <p:nvSpPr>
              <p:cNvPr id="462" name="Google Shape;462;p16"/>
              <p:cNvSpPr txBox="1"/>
              <p:nvPr/>
            </p:nvSpPr>
            <p:spPr>
              <a:xfrm>
                <a:off x="4423017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62.7%</a:t>
                </a:r>
                <a:endParaRPr/>
              </a:p>
            </p:txBody>
          </p:sp>
        </p:grpSp>
        <p:grpSp>
          <p:nvGrpSpPr>
            <p:cNvPr id="463" name="Google Shape;463;p16"/>
            <p:cNvGrpSpPr/>
            <p:nvPr/>
          </p:nvGrpSpPr>
          <p:grpSpPr>
            <a:xfrm>
              <a:off x="3084576" y="2860808"/>
              <a:ext cx="3716478" cy="276999"/>
              <a:chOff x="3267456" y="1937132"/>
              <a:chExt cx="3716478" cy="276999"/>
            </a:xfrm>
          </p:grpSpPr>
          <p:sp>
            <p:nvSpPr>
              <p:cNvPr id="464" name="Google Shape;464;p16"/>
              <p:cNvSpPr txBox="1"/>
              <p:nvPr/>
            </p:nvSpPr>
            <p:spPr>
              <a:xfrm>
                <a:off x="3267456" y="1937132"/>
                <a:ext cx="254032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Fall 2015</a:t>
                </a:r>
                <a:endParaRPr/>
              </a:p>
            </p:txBody>
          </p:sp>
          <p:sp>
            <p:nvSpPr>
              <p:cNvPr id="465" name="Google Shape;465;p16"/>
              <p:cNvSpPr txBox="1"/>
              <p:nvPr/>
            </p:nvSpPr>
            <p:spPr>
              <a:xfrm>
                <a:off x="5367219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82.7%</a:t>
                </a:r>
                <a:endParaRPr/>
              </a:p>
            </p:txBody>
          </p:sp>
          <p:sp>
            <p:nvSpPr>
              <p:cNvPr id="466" name="Google Shape;466;p16"/>
              <p:cNvSpPr txBox="1"/>
              <p:nvPr/>
            </p:nvSpPr>
            <p:spPr>
              <a:xfrm>
                <a:off x="6211937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i="1" dirty="0">
                    <a:solidFill>
                      <a:srgbClr val="517D91"/>
                    </a:solidFill>
                    <a:latin typeface="Arial"/>
                    <a:ea typeface="Arial"/>
                    <a:cs typeface="Arial"/>
                    <a:sym typeface="Arial"/>
                  </a:rPr>
                  <a:t>84.6%</a:t>
                </a:r>
                <a:endParaRPr i="1" dirty="0">
                  <a:solidFill>
                    <a:srgbClr val="517D91"/>
                  </a:solidFill>
                </a:endParaRPr>
              </a:p>
            </p:txBody>
          </p:sp>
          <p:sp>
            <p:nvSpPr>
              <p:cNvPr id="467" name="Google Shape;467;p16"/>
              <p:cNvSpPr txBox="1"/>
              <p:nvPr/>
            </p:nvSpPr>
            <p:spPr>
              <a:xfrm>
                <a:off x="4423017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67.1%</a:t>
                </a:r>
                <a:endParaRPr/>
              </a:p>
            </p:txBody>
          </p:sp>
        </p:grpSp>
        <p:grpSp>
          <p:nvGrpSpPr>
            <p:cNvPr id="468" name="Google Shape;468;p16"/>
            <p:cNvGrpSpPr/>
            <p:nvPr/>
          </p:nvGrpSpPr>
          <p:grpSpPr>
            <a:xfrm>
              <a:off x="3084576" y="3322646"/>
              <a:ext cx="2871760" cy="276999"/>
              <a:chOff x="3267456" y="1937132"/>
              <a:chExt cx="2871760" cy="276999"/>
            </a:xfrm>
          </p:grpSpPr>
          <p:sp>
            <p:nvSpPr>
              <p:cNvPr id="469" name="Google Shape;469;p16"/>
              <p:cNvSpPr txBox="1"/>
              <p:nvPr/>
            </p:nvSpPr>
            <p:spPr>
              <a:xfrm>
                <a:off x="3267456" y="1937132"/>
                <a:ext cx="254032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Fall 2016</a:t>
                </a:r>
                <a:endParaRPr/>
              </a:p>
            </p:txBody>
          </p:sp>
          <p:sp>
            <p:nvSpPr>
              <p:cNvPr id="470" name="Google Shape;470;p16"/>
              <p:cNvSpPr txBox="1"/>
              <p:nvPr/>
            </p:nvSpPr>
            <p:spPr>
              <a:xfrm>
                <a:off x="5367219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i="1" dirty="0">
                    <a:solidFill>
                      <a:srgbClr val="517D91"/>
                    </a:solidFill>
                    <a:latin typeface="Arial"/>
                    <a:ea typeface="Arial"/>
                    <a:cs typeface="Arial"/>
                    <a:sym typeface="Arial"/>
                  </a:rPr>
                  <a:t>83.5%</a:t>
                </a:r>
                <a:endParaRPr i="1" dirty="0">
                  <a:solidFill>
                    <a:srgbClr val="517D91"/>
                  </a:solidFill>
                </a:endParaRPr>
              </a:p>
            </p:txBody>
          </p:sp>
          <p:sp>
            <p:nvSpPr>
              <p:cNvPr id="471" name="Google Shape;471;p16"/>
              <p:cNvSpPr txBox="1"/>
              <p:nvPr/>
            </p:nvSpPr>
            <p:spPr>
              <a:xfrm>
                <a:off x="4423017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68.3%</a:t>
                </a:r>
                <a:endParaRPr/>
              </a:p>
            </p:txBody>
          </p:sp>
        </p:grpSp>
        <p:grpSp>
          <p:nvGrpSpPr>
            <p:cNvPr id="472" name="Google Shape;472;p16"/>
            <p:cNvGrpSpPr/>
            <p:nvPr/>
          </p:nvGrpSpPr>
          <p:grpSpPr>
            <a:xfrm>
              <a:off x="3084576" y="3784483"/>
              <a:ext cx="2540329" cy="276999"/>
              <a:chOff x="3267456" y="1937132"/>
              <a:chExt cx="2540329" cy="276999"/>
            </a:xfrm>
          </p:grpSpPr>
          <p:sp>
            <p:nvSpPr>
              <p:cNvPr id="473" name="Google Shape;473;p16"/>
              <p:cNvSpPr txBox="1"/>
              <p:nvPr/>
            </p:nvSpPr>
            <p:spPr>
              <a:xfrm>
                <a:off x="3267456" y="1937132"/>
                <a:ext cx="254032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Fall 2017</a:t>
                </a:r>
                <a:endParaRPr/>
              </a:p>
            </p:txBody>
          </p:sp>
          <p:sp>
            <p:nvSpPr>
              <p:cNvPr id="474" name="Google Shape;474;p16"/>
              <p:cNvSpPr txBox="1"/>
              <p:nvPr/>
            </p:nvSpPr>
            <p:spPr>
              <a:xfrm>
                <a:off x="4423017" y="1937132"/>
                <a:ext cx="771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i="1" dirty="0">
                    <a:solidFill>
                      <a:srgbClr val="517D91"/>
                    </a:solidFill>
                  </a:rPr>
                  <a:t>70.1</a:t>
                </a:r>
                <a:r>
                  <a:rPr lang="en-US" sz="1200" b="1" i="1" dirty="0">
                    <a:solidFill>
                      <a:srgbClr val="517D91"/>
                    </a:solidFill>
                    <a:latin typeface="Arial"/>
                    <a:ea typeface="Arial"/>
                    <a:cs typeface="Arial"/>
                    <a:sym typeface="Arial"/>
                  </a:rPr>
                  <a:t>%</a:t>
                </a:r>
                <a:endParaRPr i="1" dirty="0">
                  <a:solidFill>
                    <a:srgbClr val="517D91"/>
                  </a:solidFill>
                </a:endParaRPr>
              </a:p>
            </p:txBody>
          </p:sp>
        </p:grpSp>
        <p:cxnSp>
          <p:nvCxnSpPr>
            <p:cNvPr id="475" name="Google Shape;475;p16"/>
            <p:cNvCxnSpPr/>
            <p:nvPr/>
          </p:nvCxnSpPr>
          <p:spPr>
            <a:xfrm>
              <a:off x="3084576" y="2299475"/>
              <a:ext cx="3843550" cy="0"/>
            </a:xfrm>
            <a:prstGeom prst="straightConnector1">
              <a:avLst/>
            </a:prstGeom>
            <a:noFill/>
            <a:ln w="1905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6" name="Google Shape;476;p16"/>
            <p:cNvCxnSpPr/>
            <p:nvPr/>
          </p:nvCxnSpPr>
          <p:spPr>
            <a:xfrm>
              <a:off x="3084576" y="2762771"/>
              <a:ext cx="3843550" cy="0"/>
            </a:xfrm>
            <a:prstGeom prst="straightConnector1">
              <a:avLst/>
            </a:prstGeom>
            <a:noFill/>
            <a:ln w="1905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7" name="Google Shape;477;p16"/>
            <p:cNvCxnSpPr/>
            <p:nvPr/>
          </p:nvCxnSpPr>
          <p:spPr>
            <a:xfrm>
              <a:off x="3084576" y="3226067"/>
              <a:ext cx="3843550" cy="0"/>
            </a:xfrm>
            <a:prstGeom prst="straightConnector1">
              <a:avLst/>
            </a:prstGeom>
            <a:noFill/>
            <a:ln w="1905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8" name="Google Shape;478;p16"/>
            <p:cNvCxnSpPr/>
            <p:nvPr/>
          </p:nvCxnSpPr>
          <p:spPr>
            <a:xfrm>
              <a:off x="3084576" y="3689363"/>
              <a:ext cx="3843550" cy="0"/>
            </a:xfrm>
            <a:prstGeom prst="straightConnector1">
              <a:avLst/>
            </a:prstGeom>
            <a:noFill/>
            <a:ln w="1905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0" name="Rectangle 39"/>
          <p:cNvSpPr/>
          <p:nvPr/>
        </p:nvSpPr>
        <p:spPr>
          <a:xfrm>
            <a:off x="2702759" y="1123367"/>
            <a:ext cx="77925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Graduation rates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increased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for all incoming undergrads students by:</a:t>
            </a:r>
          </a:p>
        </p:txBody>
      </p:sp>
      <p:pic>
        <p:nvPicPr>
          <p:cNvPr id="39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7EE3DB-1598-5F40-BB7E-9243A789A9C0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E35FC0A-060D-F54C-9BF6-69CE43AE62C3}"/>
              </a:ext>
            </a:extLst>
          </p:cNvPr>
          <p:cNvSpPr/>
          <p:nvPr/>
        </p:nvSpPr>
        <p:spPr>
          <a:xfrm>
            <a:off x="320199" y="327729"/>
            <a:ext cx="6829573" cy="681921"/>
          </a:xfrm>
          <a:prstGeom prst="rect">
            <a:avLst/>
          </a:prstGeom>
          <a:solidFill>
            <a:srgbClr val="2E4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E4C59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FF50594-E401-A747-A32F-9D46C99F436D}"/>
              </a:ext>
            </a:extLst>
          </p:cNvPr>
          <p:cNvSpPr txBox="1"/>
          <p:nvPr/>
        </p:nvSpPr>
        <p:spPr>
          <a:xfrm>
            <a:off x="2324739" y="327729"/>
            <a:ext cx="4825033" cy="681921"/>
          </a:xfrm>
          <a:prstGeom prst="rect">
            <a:avLst/>
          </a:prstGeom>
          <a:solidFill>
            <a:srgbClr val="2E4C59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GRADUATION RATES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BE78F7B-EA8F-3A47-B151-9072A001D856}"/>
              </a:ext>
            </a:extLst>
          </p:cNvPr>
          <p:cNvSpPr/>
          <p:nvPr/>
        </p:nvSpPr>
        <p:spPr>
          <a:xfrm flipH="1">
            <a:off x="226854" y="327728"/>
            <a:ext cx="45719" cy="681921"/>
          </a:xfrm>
          <a:prstGeom prst="rect">
            <a:avLst/>
          </a:prstGeom>
          <a:solidFill>
            <a:srgbClr val="2E4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E4C59"/>
              </a:solidFill>
            </a:endParaRPr>
          </a:p>
        </p:txBody>
      </p:sp>
      <p:sp>
        <p:nvSpPr>
          <p:cNvPr id="41" name="Google Shape;129;p9">
            <a:extLst>
              <a:ext uri="{FF2B5EF4-FFF2-40B4-BE49-F238E27FC236}">
                <a16:creationId xmlns:a16="http://schemas.microsoft.com/office/drawing/2014/main" id="{6651995A-FD12-6645-97FD-10CE86C05599}"/>
              </a:ext>
            </a:extLst>
          </p:cNvPr>
          <p:cNvSpPr/>
          <p:nvPr/>
        </p:nvSpPr>
        <p:spPr>
          <a:xfrm>
            <a:off x="2702759" y="4659082"/>
            <a:ext cx="499269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Source: data.emas.ncsu.edu as of Aug </a:t>
            </a:r>
            <a:r>
              <a:rPr lang="en-US" sz="800" dirty="0">
                <a:solidFill>
                  <a:srgbClr val="595959"/>
                </a:solidFill>
              </a:rPr>
              <a:t>30th</a:t>
            </a: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2021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dirty="0">
                <a:solidFill>
                  <a:srgbClr val="595959"/>
                </a:solidFill>
              </a:rPr>
              <a:t>Includes Freshman and Transfer Undergraduates Only </a:t>
            </a:r>
            <a:endParaRPr sz="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673EB8-96D4-E043-8402-32F0444E2BA0}"/>
              </a:ext>
            </a:extLst>
          </p:cNvPr>
          <p:cNvSpPr/>
          <p:nvPr/>
        </p:nvSpPr>
        <p:spPr>
          <a:xfrm flipH="1">
            <a:off x="229365" y="3547179"/>
            <a:ext cx="45719" cy="1286756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009D9D-F35D-5E4E-8870-DFC18D620F85}"/>
              </a:ext>
            </a:extLst>
          </p:cNvPr>
          <p:cNvSpPr txBox="1"/>
          <p:nvPr/>
        </p:nvSpPr>
        <p:spPr>
          <a:xfrm>
            <a:off x="320198" y="3547179"/>
            <a:ext cx="4534831" cy="1286756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 UP</a:t>
            </a:r>
          </a:p>
        </p:txBody>
      </p:sp>
      <p:pic>
        <p:nvPicPr>
          <p:cNvPr id="8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61B78B3-FFA3-0443-96A5-A8AB350C49DB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C92E9D-D5E1-EC44-9515-844DA89295D5}"/>
              </a:ext>
            </a:extLst>
          </p:cNvPr>
          <p:cNvSpPr/>
          <p:nvPr/>
        </p:nvSpPr>
        <p:spPr>
          <a:xfrm flipH="1">
            <a:off x="229363" y="3208867"/>
            <a:ext cx="45719" cy="162506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E336B-67BC-9B49-90D8-0370E77549A1}"/>
              </a:ext>
            </a:extLst>
          </p:cNvPr>
          <p:cNvSpPr txBox="1"/>
          <p:nvPr/>
        </p:nvSpPr>
        <p:spPr>
          <a:xfrm>
            <a:off x="320199" y="3750731"/>
            <a:ext cx="3993429" cy="1083203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endParaRPr lang="en-US" sz="4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F27BF3-758D-CC4C-A111-D03B050FDD5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CC0FDF-FAC9-CD45-ABF3-56F750B26641}"/>
              </a:ext>
            </a:extLst>
          </p:cNvPr>
          <p:cNvSpPr txBox="1"/>
          <p:nvPr/>
        </p:nvSpPr>
        <p:spPr>
          <a:xfrm>
            <a:off x="320198" y="3208867"/>
            <a:ext cx="3993431" cy="1011719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07C03-0267-B141-A8D5-AE2CF6CBA705}"/>
              </a:ext>
            </a:extLst>
          </p:cNvPr>
          <p:cNvSpPr txBox="1"/>
          <p:nvPr/>
        </p:nvSpPr>
        <p:spPr>
          <a:xfrm>
            <a:off x="320199" y="3809999"/>
            <a:ext cx="3727615" cy="102393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4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586;p18">
            <a:extLst>
              <a:ext uri="{FF2B5EF4-FFF2-40B4-BE49-F238E27FC236}">
                <a16:creationId xmlns:a16="http://schemas.microsoft.com/office/drawing/2014/main" id="{EC29D986-BD6D-D346-BBE0-E666CF989688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00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2C3E683-514D-AC42-B4EC-B01E22FC9243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5459C6-F309-804E-A4C4-D8B11B6106BC}"/>
              </a:ext>
            </a:extLst>
          </p:cNvPr>
          <p:cNvSpPr/>
          <p:nvPr/>
        </p:nvSpPr>
        <p:spPr>
          <a:xfrm>
            <a:off x="320200" y="327729"/>
            <a:ext cx="3903458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06B1C-846B-004F-B10D-ECBD090B09F0}"/>
              </a:ext>
            </a:extLst>
          </p:cNvPr>
          <p:cNvSpPr txBox="1"/>
          <p:nvPr/>
        </p:nvSpPr>
        <p:spPr>
          <a:xfrm>
            <a:off x="1623784" y="327728"/>
            <a:ext cx="2599873" cy="681921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 UP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11769-029C-C74A-81B9-86A87BB12EA9}"/>
              </a:ext>
            </a:extLst>
          </p:cNvPr>
          <p:cNvSpPr/>
          <p:nvPr/>
        </p:nvSpPr>
        <p:spPr>
          <a:xfrm flipH="1">
            <a:off x="226854" y="327728"/>
            <a:ext cx="45719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494;p18">
            <a:extLst>
              <a:ext uri="{FF2B5EF4-FFF2-40B4-BE49-F238E27FC236}">
                <a16:creationId xmlns:a16="http://schemas.microsoft.com/office/drawing/2014/main" id="{3EB38813-FA50-B640-B18F-E3E211FCBD6E}"/>
              </a:ext>
            </a:extLst>
          </p:cNvPr>
          <p:cNvSpPr txBox="1"/>
          <p:nvPr/>
        </p:nvSpPr>
        <p:spPr>
          <a:xfrm>
            <a:off x="2001128" y="1199254"/>
            <a:ext cx="7733181" cy="2965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  <a:buFont typeface="Noto Sans Symbols"/>
              <a:buChar char="▪"/>
            </a:pPr>
            <a:r>
              <a:rPr lang="en-US" sz="1900" b="1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Increases in overall enrollment</a:t>
            </a:r>
            <a:endParaRPr sz="1900"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US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79.26% of undergraduate courses are offered in-person</a:t>
            </a:r>
            <a:endParaRPr sz="1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US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Increases in new student enrollment</a:t>
            </a:r>
            <a:endParaRPr sz="1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Diversity increases (Hispanic and Black or African American)</a:t>
            </a:r>
            <a:endParaRPr b="1" dirty="0">
              <a:solidFill>
                <a:srgbClr val="7F7F7F"/>
              </a:solidFill>
            </a:endParaRPr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Tier 1 and Tier 2 increases</a:t>
            </a:r>
            <a:endParaRPr b="1" dirty="0">
              <a:solidFill>
                <a:srgbClr val="7F7F7F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US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Student support to drive success</a:t>
            </a:r>
            <a:endParaRPr sz="1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US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Increases in overall graduation rates</a:t>
            </a:r>
            <a:endParaRPr sz="1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43A1FD-B1C7-8143-8590-16D010EC0A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FE5DA8-CAAA-334B-8B8D-7BDBD1FC0351}"/>
              </a:ext>
            </a:extLst>
          </p:cNvPr>
          <p:cNvSpPr/>
          <p:nvPr/>
        </p:nvSpPr>
        <p:spPr>
          <a:xfrm flipH="1">
            <a:off x="229365" y="3547179"/>
            <a:ext cx="45719" cy="1286756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563EE3-3E02-8A45-A4CD-3473A3E457FA}"/>
              </a:ext>
            </a:extLst>
          </p:cNvPr>
          <p:cNvSpPr txBox="1"/>
          <p:nvPr/>
        </p:nvSpPr>
        <p:spPr>
          <a:xfrm>
            <a:off x="320198" y="3547179"/>
            <a:ext cx="5427459" cy="1286756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pic>
        <p:nvPicPr>
          <p:cNvPr id="10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E765D2-057B-1E4E-9A1F-0C972F10D791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00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35DAF9-4535-DD42-9372-3FB7B5B83725}"/>
              </a:ext>
            </a:extLst>
          </p:cNvPr>
          <p:cNvSpPr/>
          <p:nvPr/>
        </p:nvSpPr>
        <p:spPr>
          <a:xfrm>
            <a:off x="320199" y="327729"/>
            <a:ext cx="4251801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80180-2737-BD49-9FF9-467B32903210}"/>
              </a:ext>
            </a:extLst>
          </p:cNvPr>
          <p:cNvSpPr txBox="1"/>
          <p:nvPr/>
        </p:nvSpPr>
        <p:spPr>
          <a:xfrm>
            <a:off x="1600200" y="327729"/>
            <a:ext cx="5151474" cy="681921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SUMMARY</a:t>
            </a:r>
          </a:p>
        </p:txBody>
      </p:sp>
      <p:pic>
        <p:nvPicPr>
          <p:cNvPr id="11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1A9575E-AF97-F94A-A7F9-C545DB356EFD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C63C8BA-F1A4-C445-B0F5-1EE4DE712103}"/>
              </a:ext>
            </a:extLst>
          </p:cNvPr>
          <p:cNvSpPr/>
          <p:nvPr/>
        </p:nvSpPr>
        <p:spPr>
          <a:xfrm flipH="1">
            <a:off x="226854" y="327728"/>
            <a:ext cx="45719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33;p4">
            <a:extLst>
              <a:ext uri="{FF2B5EF4-FFF2-40B4-BE49-F238E27FC236}">
                <a16:creationId xmlns:a16="http://schemas.microsoft.com/office/drawing/2014/main" id="{0DAE978D-4E15-7945-8896-578AD3E9D1F8}"/>
              </a:ext>
            </a:extLst>
          </p:cNvPr>
          <p:cNvSpPr txBox="1"/>
          <p:nvPr/>
        </p:nvSpPr>
        <p:spPr>
          <a:xfrm>
            <a:off x="2001128" y="1199255"/>
            <a:ext cx="5677408" cy="295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Meeting 2025 Enrollment Goals</a:t>
            </a:r>
            <a:endParaRPr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Fall 2021 Updates</a:t>
            </a:r>
            <a:endParaRPr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Working Towards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tudent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uccess</a:t>
            </a:r>
            <a:endParaRPr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Noto Sans Symbols"/>
              <a:buChar char="▪"/>
            </a:pPr>
            <a:r>
              <a:rPr lang="en-US" sz="22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Retent</a:t>
            </a:r>
            <a:r>
              <a:rPr lang="en-US" sz="22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io</a:t>
            </a:r>
            <a:r>
              <a:rPr lang="en-US" sz="22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 </a:t>
            </a:r>
            <a:r>
              <a:rPr lang="en-US" sz="2200" b="1" dirty="0">
                <a:solidFill>
                  <a:srgbClr val="7F7F7F"/>
                </a:solidFill>
              </a:rPr>
              <a:t>R</a:t>
            </a:r>
            <a:r>
              <a:rPr lang="en-US" sz="22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ates</a:t>
            </a:r>
            <a:endParaRPr sz="2200" b="1" dirty="0">
              <a:solidFill>
                <a:srgbClr val="7F7F7F"/>
              </a:solidFill>
            </a:endParaRPr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Noto Sans Symbols"/>
              <a:buChar char="▪"/>
            </a:pPr>
            <a:r>
              <a:rPr lang="en-US" sz="22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Graduation Rates</a:t>
            </a:r>
            <a:endParaRPr sz="2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Wrap Up and Questions</a:t>
            </a:r>
            <a:endParaRPr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B0D2B9-9E9A-C242-9E47-CA028C15CC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3188C3-3DC3-C049-9CF0-25D23A21CEC7}"/>
              </a:ext>
            </a:extLst>
          </p:cNvPr>
          <p:cNvSpPr/>
          <p:nvPr/>
        </p:nvSpPr>
        <p:spPr>
          <a:xfrm flipH="1">
            <a:off x="229363" y="3208867"/>
            <a:ext cx="45719" cy="162506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3C6582-C33B-714C-B37D-BA4A9BD14FF4}"/>
              </a:ext>
            </a:extLst>
          </p:cNvPr>
          <p:cNvSpPr txBox="1"/>
          <p:nvPr/>
        </p:nvSpPr>
        <p:spPr>
          <a:xfrm>
            <a:off x="320199" y="3750731"/>
            <a:ext cx="6789794" cy="1083203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endParaRPr lang="en-US" sz="4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418091A-586F-7C44-896B-91C2BF5A4A2F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661880-0BA9-9E48-9E40-918ADE7B293C}"/>
              </a:ext>
            </a:extLst>
          </p:cNvPr>
          <p:cNvSpPr txBox="1"/>
          <p:nvPr/>
        </p:nvSpPr>
        <p:spPr>
          <a:xfrm>
            <a:off x="320198" y="3208867"/>
            <a:ext cx="4713255" cy="1011719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25D270-33ED-1243-886E-FA5321069454}"/>
              </a:ext>
            </a:extLst>
          </p:cNvPr>
          <p:cNvSpPr txBox="1"/>
          <p:nvPr/>
        </p:nvSpPr>
        <p:spPr>
          <a:xfrm>
            <a:off x="320199" y="3809999"/>
            <a:ext cx="6789794" cy="102393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4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 GOALS</a:t>
            </a:r>
          </a:p>
        </p:txBody>
      </p:sp>
    </p:spTree>
    <p:extLst>
      <p:ext uri="{BB962C8B-B14F-4D97-AF65-F5344CB8AC3E}">
        <p14:creationId xmlns:p14="http://schemas.microsoft.com/office/powerpoint/2010/main" val="877269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EDB71-1861-3D43-8A62-F3D2E95F61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92" y="0"/>
            <a:ext cx="1582197" cy="5143500"/>
          </a:xfrm>
          <a:prstGeom prst="rect">
            <a:avLst/>
          </a:prstGeom>
        </p:spPr>
      </p:pic>
      <p:sp>
        <p:nvSpPr>
          <p:cNvPr id="14" name="Google Shape;129;p9">
            <a:extLst>
              <a:ext uri="{FF2B5EF4-FFF2-40B4-BE49-F238E27FC236}">
                <a16:creationId xmlns:a16="http://schemas.microsoft.com/office/drawing/2014/main" id="{19071A10-BECE-8A4E-A912-41A9A9CF1755}"/>
              </a:ext>
            </a:extLst>
          </p:cNvPr>
          <p:cNvSpPr/>
          <p:nvPr/>
        </p:nvSpPr>
        <p:spPr>
          <a:xfrm>
            <a:off x="1903615" y="4625646"/>
            <a:ext cx="4992692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Source: data.emas.ncsu.edu as of Aug </a:t>
            </a:r>
            <a:r>
              <a:rPr lang="en-US" sz="800" dirty="0">
                <a:solidFill>
                  <a:srgbClr val="595959"/>
                </a:solidFill>
              </a:rPr>
              <a:t>30th</a:t>
            </a: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2021</a:t>
            </a:r>
            <a:endParaRPr sz="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C7720A-7E3B-6F4B-8CEA-E7D4A97C2423}"/>
              </a:ext>
            </a:extLst>
          </p:cNvPr>
          <p:cNvSpPr/>
          <p:nvPr/>
        </p:nvSpPr>
        <p:spPr>
          <a:xfrm>
            <a:off x="320199" y="327729"/>
            <a:ext cx="7125630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88754-F70E-8C4C-A4EE-871459086A8B}"/>
              </a:ext>
            </a:extLst>
          </p:cNvPr>
          <p:cNvSpPr txBox="1"/>
          <p:nvPr/>
        </p:nvSpPr>
        <p:spPr>
          <a:xfrm>
            <a:off x="1623784" y="327728"/>
            <a:ext cx="5822045" cy="681921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ENROLLMENT GOALS</a:t>
            </a:r>
          </a:p>
        </p:txBody>
      </p:sp>
      <p:pic>
        <p:nvPicPr>
          <p:cNvPr id="18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6320DD-681A-3048-ABB4-8527D2472BBA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2E6902-795A-4A46-9CCC-8A41EAA257A8}"/>
              </a:ext>
            </a:extLst>
          </p:cNvPr>
          <p:cNvSpPr/>
          <p:nvPr/>
        </p:nvSpPr>
        <p:spPr>
          <a:xfrm flipH="1">
            <a:off x="226854" y="327728"/>
            <a:ext cx="45719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29C390-C6D7-274A-8DFA-213B3910B6C0}"/>
              </a:ext>
            </a:extLst>
          </p:cNvPr>
          <p:cNvGrpSpPr/>
          <p:nvPr/>
        </p:nvGrpSpPr>
        <p:grpSpPr>
          <a:xfrm>
            <a:off x="1991591" y="1066392"/>
            <a:ext cx="6832210" cy="3391677"/>
            <a:chOff x="800100" y="932671"/>
            <a:chExt cx="6210648" cy="3391677"/>
          </a:xfrm>
        </p:grpSpPr>
        <p:sp>
          <p:nvSpPr>
            <p:cNvPr id="23" name="Google Shape;233;p7">
              <a:extLst>
                <a:ext uri="{FF2B5EF4-FFF2-40B4-BE49-F238E27FC236}">
                  <a16:creationId xmlns:a16="http://schemas.microsoft.com/office/drawing/2014/main" id="{AD6BAEF4-EBEE-214D-A301-302F0B597F7B}"/>
                </a:ext>
              </a:extLst>
            </p:cNvPr>
            <p:cNvSpPr txBox="1"/>
            <p:nvPr/>
          </p:nvSpPr>
          <p:spPr>
            <a:xfrm>
              <a:off x="2841148" y="932671"/>
              <a:ext cx="1048283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2015 Baseline</a:t>
              </a:r>
              <a:endParaRPr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Google Shape;234;p7">
              <a:extLst>
                <a:ext uri="{FF2B5EF4-FFF2-40B4-BE49-F238E27FC236}">
                  <a16:creationId xmlns:a16="http://schemas.microsoft.com/office/drawing/2014/main" id="{1EB1B167-3A58-1542-BB9B-A70A38940145}"/>
                </a:ext>
              </a:extLst>
            </p:cNvPr>
            <p:cNvSpPr txBox="1"/>
            <p:nvPr/>
          </p:nvSpPr>
          <p:spPr>
            <a:xfrm>
              <a:off x="3834118" y="932671"/>
              <a:ext cx="1048283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US" sz="800" b="1" dirty="0">
                  <a:solidFill>
                    <a:srgbClr val="6F7D1C"/>
                  </a:solidFill>
                </a:rPr>
                <a:t>2021 Current</a:t>
              </a:r>
              <a:endParaRPr lang="en-US" sz="800" dirty="0">
                <a:solidFill>
                  <a:srgbClr val="6F7D1C"/>
                </a:solidFill>
              </a:endParaRPr>
            </a:p>
          </p:txBody>
        </p:sp>
        <p:sp>
          <p:nvSpPr>
            <p:cNvPr id="25" name="Google Shape;235;p7">
              <a:extLst>
                <a:ext uri="{FF2B5EF4-FFF2-40B4-BE49-F238E27FC236}">
                  <a16:creationId xmlns:a16="http://schemas.microsoft.com/office/drawing/2014/main" id="{205A10B5-7711-9944-BFBE-86813234392A}"/>
                </a:ext>
              </a:extLst>
            </p:cNvPr>
            <p:cNvSpPr txBox="1"/>
            <p:nvPr/>
          </p:nvSpPr>
          <p:spPr>
            <a:xfrm>
              <a:off x="4827088" y="932671"/>
              <a:ext cx="119069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2025 Target</a:t>
              </a:r>
              <a:endParaRPr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Google Shape;236;p7">
              <a:extLst>
                <a:ext uri="{FF2B5EF4-FFF2-40B4-BE49-F238E27FC236}">
                  <a16:creationId xmlns:a16="http://schemas.microsoft.com/office/drawing/2014/main" id="{52B82754-D9DC-EB4F-8CDB-92F6DE1A735F}"/>
                </a:ext>
              </a:extLst>
            </p:cNvPr>
            <p:cNvSpPr txBox="1"/>
            <p:nvPr/>
          </p:nvSpPr>
          <p:spPr>
            <a:xfrm>
              <a:off x="5962465" y="932671"/>
              <a:ext cx="1048283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 dirty="0">
                  <a:solidFill>
                    <a:srgbClr val="6F7D1C"/>
                  </a:solidFill>
                  <a:latin typeface="Arial"/>
                  <a:ea typeface="Arial"/>
                  <a:cs typeface="Arial"/>
                  <a:sym typeface="Arial"/>
                </a:rPr>
                <a:t>% to Target</a:t>
              </a:r>
              <a:endParaRPr dirty="0">
                <a:solidFill>
                  <a:srgbClr val="6F7D1C"/>
                </a:solidFill>
              </a:endParaRPr>
            </a:p>
          </p:txBody>
        </p:sp>
        <p:sp>
          <p:nvSpPr>
            <p:cNvPr id="27" name="Google Shape;239;p7">
              <a:extLst>
                <a:ext uri="{FF2B5EF4-FFF2-40B4-BE49-F238E27FC236}">
                  <a16:creationId xmlns:a16="http://schemas.microsoft.com/office/drawing/2014/main" id="{5C047DB7-7720-9645-B8F1-3AB086629979}"/>
                </a:ext>
              </a:extLst>
            </p:cNvPr>
            <p:cNvSpPr txBox="1"/>
            <p:nvPr/>
          </p:nvSpPr>
          <p:spPr>
            <a:xfrm>
              <a:off x="895332" y="1282155"/>
              <a:ext cx="26378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Total Undergraduate </a:t>
              </a:r>
              <a:r>
                <a:rPr lang="en-US" sz="700" dirty="0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(Bachelors)</a:t>
              </a:r>
              <a:endParaRPr sz="120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40;p7">
              <a:extLst>
                <a:ext uri="{FF2B5EF4-FFF2-40B4-BE49-F238E27FC236}">
                  <a16:creationId xmlns:a16="http://schemas.microsoft.com/office/drawing/2014/main" id="{9F95710F-B827-334A-BC6C-4668528509B8}"/>
                </a:ext>
              </a:extLst>
            </p:cNvPr>
            <p:cNvSpPr txBox="1"/>
            <p:nvPr/>
          </p:nvSpPr>
          <p:spPr>
            <a:xfrm>
              <a:off x="6100608" y="1282155"/>
              <a:ext cx="771997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6F7D1C"/>
                  </a:solidFill>
                </a:rPr>
                <a:t>+1.0%</a:t>
              </a:r>
              <a:endParaRPr b="1" dirty="0">
                <a:solidFill>
                  <a:srgbClr val="6F7D1C"/>
                </a:solidFill>
              </a:endParaRPr>
            </a:p>
          </p:txBody>
        </p:sp>
        <p:sp>
          <p:nvSpPr>
            <p:cNvPr id="29" name="Google Shape;242;p7">
              <a:extLst>
                <a:ext uri="{FF2B5EF4-FFF2-40B4-BE49-F238E27FC236}">
                  <a16:creationId xmlns:a16="http://schemas.microsoft.com/office/drawing/2014/main" id="{B592A0D8-784C-F248-9E4E-985F79464509}"/>
                </a:ext>
              </a:extLst>
            </p:cNvPr>
            <p:cNvSpPr txBox="1"/>
            <p:nvPr/>
          </p:nvSpPr>
          <p:spPr>
            <a:xfrm>
              <a:off x="5036435" y="1282155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24,720</a:t>
              </a:r>
              <a:endParaRPr dirty="0"/>
            </a:p>
          </p:txBody>
        </p:sp>
        <p:sp>
          <p:nvSpPr>
            <p:cNvPr id="30" name="Google Shape;243;p7">
              <a:extLst>
                <a:ext uri="{FF2B5EF4-FFF2-40B4-BE49-F238E27FC236}">
                  <a16:creationId xmlns:a16="http://schemas.microsoft.com/office/drawing/2014/main" id="{95AB9598-FA44-AE47-94DD-5AB8E19B159B}"/>
                </a:ext>
              </a:extLst>
            </p:cNvPr>
            <p:cNvSpPr txBox="1"/>
            <p:nvPr/>
          </p:nvSpPr>
          <p:spPr>
            <a:xfrm>
              <a:off x="3972261" y="1282155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rgbClr val="6F7D1C"/>
                  </a:solidFill>
                </a:rPr>
                <a:t>24,960</a:t>
              </a:r>
            </a:p>
          </p:txBody>
        </p:sp>
        <p:sp>
          <p:nvSpPr>
            <p:cNvPr id="31" name="Google Shape;244;p7">
              <a:extLst>
                <a:ext uri="{FF2B5EF4-FFF2-40B4-BE49-F238E27FC236}">
                  <a16:creationId xmlns:a16="http://schemas.microsoft.com/office/drawing/2014/main" id="{2BA52F04-3182-F241-8849-668FB88F9A37}"/>
                </a:ext>
              </a:extLst>
            </p:cNvPr>
            <p:cNvSpPr txBox="1"/>
            <p:nvPr/>
          </p:nvSpPr>
          <p:spPr>
            <a:xfrm>
              <a:off x="2979291" y="1282155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22,131</a:t>
              </a:r>
              <a:endParaRPr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Google Shape;246;p7">
              <a:extLst>
                <a:ext uri="{FF2B5EF4-FFF2-40B4-BE49-F238E27FC236}">
                  <a16:creationId xmlns:a16="http://schemas.microsoft.com/office/drawing/2014/main" id="{170A497F-9B07-1941-A2FC-24932E74F94E}"/>
                </a:ext>
              </a:extLst>
            </p:cNvPr>
            <p:cNvSpPr txBox="1"/>
            <p:nvPr/>
          </p:nvSpPr>
          <p:spPr>
            <a:xfrm>
              <a:off x="907492" y="1622510"/>
              <a:ext cx="26378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Total Ag Institute</a:t>
              </a:r>
              <a:endParaRPr/>
            </a:p>
          </p:txBody>
        </p:sp>
        <p:sp>
          <p:nvSpPr>
            <p:cNvPr id="33" name="Google Shape;247;p7">
              <a:extLst>
                <a:ext uri="{FF2B5EF4-FFF2-40B4-BE49-F238E27FC236}">
                  <a16:creationId xmlns:a16="http://schemas.microsoft.com/office/drawing/2014/main" id="{680A3C82-19B9-7746-A651-C84E60DC95FE}"/>
                </a:ext>
              </a:extLst>
            </p:cNvPr>
            <p:cNvSpPr txBox="1"/>
            <p:nvPr/>
          </p:nvSpPr>
          <p:spPr>
            <a:xfrm>
              <a:off x="6100608" y="1622510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6F7D1C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r>
                <a:rPr lang="en-US" sz="1200" b="1" dirty="0">
                  <a:solidFill>
                    <a:srgbClr val="6F7D1C"/>
                  </a:solidFill>
                </a:rPr>
                <a:t>5.5</a:t>
              </a:r>
              <a:r>
                <a:rPr lang="en-US" sz="1200" b="1" dirty="0">
                  <a:solidFill>
                    <a:srgbClr val="6F7D1C"/>
                  </a:solidFill>
                  <a:latin typeface="Arial"/>
                  <a:ea typeface="Arial"/>
                  <a:cs typeface="Arial"/>
                  <a:sym typeface="Arial"/>
                </a:rPr>
                <a:t>%</a:t>
              </a:r>
              <a:endParaRPr b="1" dirty="0">
                <a:solidFill>
                  <a:srgbClr val="6F7D1C"/>
                </a:solidFill>
              </a:endParaRPr>
            </a:p>
          </p:txBody>
        </p:sp>
        <p:sp>
          <p:nvSpPr>
            <p:cNvPr id="34" name="Google Shape;249;p7">
              <a:extLst>
                <a:ext uri="{FF2B5EF4-FFF2-40B4-BE49-F238E27FC236}">
                  <a16:creationId xmlns:a16="http://schemas.microsoft.com/office/drawing/2014/main" id="{11EBCD09-BB9C-3240-944D-028131195005}"/>
                </a:ext>
              </a:extLst>
            </p:cNvPr>
            <p:cNvSpPr txBox="1"/>
            <p:nvPr/>
          </p:nvSpPr>
          <p:spPr>
            <a:xfrm>
              <a:off x="5036435" y="1622510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355</a:t>
              </a:r>
              <a:endParaRPr dirty="0"/>
            </a:p>
          </p:txBody>
        </p:sp>
        <p:sp>
          <p:nvSpPr>
            <p:cNvPr id="35" name="Google Shape;250;p7">
              <a:extLst>
                <a:ext uri="{FF2B5EF4-FFF2-40B4-BE49-F238E27FC236}">
                  <a16:creationId xmlns:a16="http://schemas.microsoft.com/office/drawing/2014/main" id="{0A9704B6-5B89-F646-BC36-748B2F98DF73}"/>
                </a:ext>
              </a:extLst>
            </p:cNvPr>
            <p:cNvSpPr txBox="1"/>
            <p:nvPr/>
          </p:nvSpPr>
          <p:spPr>
            <a:xfrm>
              <a:off x="3972261" y="1622510"/>
              <a:ext cx="771997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6F7D1C"/>
                  </a:solidFill>
                </a:rPr>
                <a:t>229</a:t>
              </a:r>
            </a:p>
          </p:txBody>
        </p:sp>
        <p:sp>
          <p:nvSpPr>
            <p:cNvPr id="36" name="Google Shape;251;p7">
              <a:extLst>
                <a:ext uri="{FF2B5EF4-FFF2-40B4-BE49-F238E27FC236}">
                  <a16:creationId xmlns:a16="http://schemas.microsoft.com/office/drawing/2014/main" id="{07D44D4D-EB2B-8045-B5E1-0A3FEF658615}"/>
                </a:ext>
              </a:extLst>
            </p:cNvPr>
            <p:cNvSpPr txBox="1"/>
            <p:nvPr/>
          </p:nvSpPr>
          <p:spPr>
            <a:xfrm>
              <a:off x="2979291" y="1622510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330</a:t>
              </a:r>
              <a:endParaRPr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Google Shape;253;p7">
              <a:extLst>
                <a:ext uri="{FF2B5EF4-FFF2-40B4-BE49-F238E27FC236}">
                  <a16:creationId xmlns:a16="http://schemas.microsoft.com/office/drawing/2014/main" id="{184EA8E8-1884-B74C-94C9-E4DB60B0444A}"/>
                </a:ext>
              </a:extLst>
            </p:cNvPr>
            <p:cNvSpPr txBox="1"/>
            <p:nvPr/>
          </p:nvSpPr>
          <p:spPr>
            <a:xfrm>
              <a:off x="907676" y="1962865"/>
              <a:ext cx="26378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Total Master’s</a:t>
              </a:r>
              <a:endParaRPr/>
            </a:p>
          </p:txBody>
        </p:sp>
        <p:sp>
          <p:nvSpPr>
            <p:cNvPr id="38" name="Google Shape;254;p7">
              <a:extLst>
                <a:ext uri="{FF2B5EF4-FFF2-40B4-BE49-F238E27FC236}">
                  <a16:creationId xmlns:a16="http://schemas.microsoft.com/office/drawing/2014/main" id="{2131EB4B-C1BD-DF41-8B19-0D303984B0D6}"/>
                </a:ext>
              </a:extLst>
            </p:cNvPr>
            <p:cNvSpPr txBox="1"/>
            <p:nvPr/>
          </p:nvSpPr>
          <p:spPr>
            <a:xfrm>
              <a:off x="6100608" y="1962865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6F7D1C"/>
                  </a:solidFill>
                  <a:latin typeface="Arial"/>
                  <a:ea typeface="Arial"/>
                  <a:cs typeface="Arial"/>
                  <a:sym typeface="Arial"/>
                </a:rPr>
                <a:t>13.7%</a:t>
              </a:r>
              <a:endParaRPr b="1" dirty="0">
                <a:solidFill>
                  <a:srgbClr val="6F7D1C"/>
                </a:solidFill>
              </a:endParaRPr>
            </a:p>
          </p:txBody>
        </p:sp>
        <p:sp>
          <p:nvSpPr>
            <p:cNvPr id="39" name="Google Shape;256;p7">
              <a:extLst>
                <a:ext uri="{FF2B5EF4-FFF2-40B4-BE49-F238E27FC236}">
                  <a16:creationId xmlns:a16="http://schemas.microsoft.com/office/drawing/2014/main" id="{91237F8F-76A6-8448-9823-679E847D8465}"/>
                </a:ext>
              </a:extLst>
            </p:cNvPr>
            <p:cNvSpPr txBox="1"/>
            <p:nvPr/>
          </p:nvSpPr>
          <p:spPr>
            <a:xfrm>
              <a:off x="5036435" y="1962865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6,695</a:t>
              </a:r>
              <a:endParaRPr dirty="0"/>
            </a:p>
          </p:txBody>
        </p:sp>
        <p:sp>
          <p:nvSpPr>
            <p:cNvPr id="40" name="Google Shape;257;p7">
              <a:extLst>
                <a:ext uri="{FF2B5EF4-FFF2-40B4-BE49-F238E27FC236}">
                  <a16:creationId xmlns:a16="http://schemas.microsoft.com/office/drawing/2014/main" id="{24392F46-0AC8-7E44-8459-E3A31F9AE8AE}"/>
                </a:ext>
              </a:extLst>
            </p:cNvPr>
            <p:cNvSpPr txBox="1"/>
            <p:nvPr/>
          </p:nvSpPr>
          <p:spPr>
            <a:xfrm>
              <a:off x="3972261" y="1962865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rgbClr val="6F7D1C"/>
                  </a:solidFill>
                </a:rPr>
                <a:t>5,776</a:t>
              </a:r>
              <a:endParaRPr b="1" dirty="0">
                <a:solidFill>
                  <a:srgbClr val="6F7D1C"/>
                </a:solidFill>
              </a:endParaRPr>
            </a:p>
          </p:txBody>
        </p:sp>
        <p:sp>
          <p:nvSpPr>
            <p:cNvPr id="41" name="Google Shape;258;p7">
              <a:extLst>
                <a:ext uri="{FF2B5EF4-FFF2-40B4-BE49-F238E27FC236}">
                  <a16:creationId xmlns:a16="http://schemas.microsoft.com/office/drawing/2014/main" id="{BA313CC5-E07D-A24E-8E02-4B6FE905D2E3}"/>
                </a:ext>
              </a:extLst>
            </p:cNvPr>
            <p:cNvSpPr txBox="1"/>
            <p:nvPr/>
          </p:nvSpPr>
          <p:spPr>
            <a:xfrm>
              <a:off x="2979291" y="1962865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5,316</a:t>
              </a:r>
              <a:endParaRPr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Google Shape;260;p7">
              <a:extLst>
                <a:ext uri="{FF2B5EF4-FFF2-40B4-BE49-F238E27FC236}">
                  <a16:creationId xmlns:a16="http://schemas.microsoft.com/office/drawing/2014/main" id="{71CAE4E4-2D98-5147-8D45-922C86BA4F5E}"/>
                </a:ext>
              </a:extLst>
            </p:cNvPr>
            <p:cNvSpPr txBox="1"/>
            <p:nvPr/>
          </p:nvSpPr>
          <p:spPr>
            <a:xfrm>
              <a:off x="907676" y="2303220"/>
              <a:ext cx="26378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Total Doctoral</a:t>
              </a:r>
              <a:endParaRPr/>
            </a:p>
          </p:txBody>
        </p:sp>
        <p:sp>
          <p:nvSpPr>
            <p:cNvPr id="43" name="Google Shape;261;p7">
              <a:extLst>
                <a:ext uri="{FF2B5EF4-FFF2-40B4-BE49-F238E27FC236}">
                  <a16:creationId xmlns:a16="http://schemas.microsoft.com/office/drawing/2014/main" id="{B8C84679-4610-F640-938C-81FC1517928B}"/>
                </a:ext>
              </a:extLst>
            </p:cNvPr>
            <p:cNvSpPr txBox="1"/>
            <p:nvPr/>
          </p:nvSpPr>
          <p:spPr>
            <a:xfrm>
              <a:off x="6100608" y="2303220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6F7D1C"/>
                  </a:solidFill>
                  <a:latin typeface="Arial"/>
                  <a:ea typeface="Arial"/>
                  <a:cs typeface="Arial"/>
                  <a:sym typeface="Arial"/>
                </a:rPr>
                <a:t>14.4%</a:t>
              </a:r>
              <a:endParaRPr b="1" dirty="0">
                <a:solidFill>
                  <a:srgbClr val="6F7D1C"/>
                </a:solidFill>
              </a:endParaRPr>
            </a:p>
          </p:txBody>
        </p:sp>
        <p:sp>
          <p:nvSpPr>
            <p:cNvPr id="44" name="Google Shape;263;p7">
              <a:extLst>
                <a:ext uri="{FF2B5EF4-FFF2-40B4-BE49-F238E27FC236}">
                  <a16:creationId xmlns:a16="http://schemas.microsoft.com/office/drawing/2014/main" id="{70B3D38B-C6FE-A44A-88D5-D3672F410C4F}"/>
                </a:ext>
              </a:extLst>
            </p:cNvPr>
            <p:cNvSpPr txBox="1"/>
            <p:nvPr/>
          </p:nvSpPr>
          <p:spPr>
            <a:xfrm>
              <a:off x="5036435" y="2303220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4,230</a:t>
              </a:r>
              <a:endParaRPr dirty="0"/>
            </a:p>
          </p:txBody>
        </p:sp>
        <p:sp>
          <p:nvSpPr>
            <p:cNvPr id="45" name="Google Shape;264;p7">
              <a:extLst>
                <a:ext uri="{FF2B5EF4-FFF2-40B4-BE49-F238E27FC236}">
                  <a16:creationId xmlns:a16="http://schemas.microsoft.com/office/drawing/2014/main" id="{01D020C2-2139-E44B-8A8E-1DE87C2E6D1B}"/>
                </a:ext>
              </a:extLst>
            </p:cNvPr>
            <p:cNvSpPr txBox="1"/>
            <p:nvPr/>
          </p:nvSpPr>
          <p:spPr>
            <a:xfrm>
              <a:off x="3972261" y="2303220"/>
              <a:ext cx="771997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6F7D1C"/>
                  </a:solidFill>
                </a:rPr>
                <a:t>3,619</a:t>
              </a:r>
            </a:p>
          </p:txBody>
        </p:sp>
        <p:sp>
          <p:nvSpPr>
            <p:cNvPr id="46" name="Google Shape;265;p7">
              <a:extLst>
                <a:ext uri="{FF2B5EF4-FFF2-40B4-BE49-F238E27FC236}">
                  <a16:creationId xmlns:a16="http://schemas.microsoft.com/office/drawing/2014/main" id="{0B99B75F-901F-6A44-818C-2EF7EB04298F}"/>
                </a:ext>
              </a:extLst>
            </p:cNvPr>
            <p:cNvSpPr txBox="1"/>
            <p:nvPr/>
          </p:nvSpPr>
          <p:spPr>
            <a:xfrm>
              <a:off x="2979291" y="2303220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3,361</a:t>
              </a:r>
              <a:endParaRPr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" name="Google Shape;267;p7">
              <a:extLst>
                <a:ext uri="{FF2B5EF4-FFF2-40B4-BE49-F238E27FC236}">
                  <a16:creationId xmlns:a16="http://schemas.microsoft.com/office/drawing/2014/main" id="{83FDBD46-EB99-5A4B-9FF6-28A316718D15}"/>
                </a:ext>
              </a:extLst>
            </p:cNvPr>
            <p:cNvSpPr txBox="1"/>
            <p:nvPr/>
          </p:nvSpPr>
          <p:spPr>
            <a:xfrm>
              <a:off x="907676" y="2643575"/>
              <a:ext cx="26378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Total DVM</a:t>
              </a:r>
              <a:endParaRPr/>
            </a:p>
          </p:txBody>
        </p:sp>
        <p:sp>
          <p:nvSpPr>
            <p:cNvPr id="48" name="Google Shape;268;p7">
              <a:extLst>
                <a:ext uri="{FF2B5EF4-FFF2-40B4-BE49-F238E27FC236}">
                  <a16:creationId xmlns:a16="http://schemas.microsoft.com/office/drawing/2014/main" id="{7B74398D-B9CB-D345-9D4B-28A72E161C9D}"/>
                </a:ext>
              </a:extLst>
            </p:cNvPr>
            <p:cNvSpPr txBox="1"/>
            <p:nvPr/>
          </p:nvSpPr>
          <p:spPr>
            <a:xfrm>
              <a:off x="6100608" y="2643575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6F7D1C"/>
                  </a:solidFill>
                  <a:latin typeface="Arial"/>
                  <a:ea typeface="Arial"/>
                  <a:cs typeface="Arial"/>
                  <a:sym typeface="Arial"/>
                </a:rPr>
                <a:t>0.8%</a:t>
              </a:r>
              <a:endParaRPr b="1" dirty="0">
                <a:solidFill>
                  <a:srgbClr val="6F7D1C"/>
                </a:solidFill>
              </a:endParaRPr>
            </a:p>
          </p:txBody>
        </p:sp>
        <p:sp>
          <p:nvSpPr>
            <p:cNvPr id="49" name="Google Shape;270;p7">
              <a:extLst>
                <a:ext uri="{FF2B5EF4-FFF2-40B4-BE49-F238E27FC236}">
                  <a16:creationId xmlns:a16="http://schemas.microsoft.com/office/drawing/2014/main" id="{FAA70E62-551C-D64A-A0E5-07F4B746C29A}"/>
                </a:ext>
              </a:extLst>
            </p:cNvPr>
            <p:cNvSpPr txBox="1"/>
            <p:nvPr/>
          </p:nvSpPr>
          <p:spPr>
            <a:xfrm>
              <a:off x="5036435" y="2643575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400</a:t>
              </a:r>
              <a:endParaRPr dirty="0"/>
            </a:p>
          </p:txBody>
        </p:sp>
        <p:sp>
          <p:nvSpPr>
            <p:cNvPr id="50" name="Google Shape;271;p7">
              <a:extLst>
                <a:ext uri="{FF2B5EF4-FFF2-40B4-BE49-F238E27FC236}">
                  <a16:creationId xmlns:a16="http://schemas.microsoft.com/office/drawing/2014/main" id="{5A0590B9-4C63-0344-95B0-5A97F99B74AC}"/>
                </a:ext>
              </a:extLst>
            </p:cNvPr>
            <p:cNvSpPr txBox="1"/>
            <p:nvPr/>
          </p:nvSpPr>
          <p:spPr>
            <a:xfrm>
              <a:off x="3972261" y="2643575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rgbClr val="6F7D1C"/>
                  </a:solidFill>
                </a:rPr>
                <a:t>397</a:t>
              </a:r>
              <a:endParaRPr b="1" dirty="0">
                <a:solidFill>
                  <a:srgbClr val="6F7D1C"/>
                </a:solidFill>
              </a:endParaRPr>
            </a:p>
          </p:txBody>
        </p:sp>
        <p:sp>
          <p:nvSpPr>
            <p:cNvPr id="51" name="Google Shape;272;p7">
              <a:extLst>
                <a:ext uri="{FF2B5EF4-FFF2-40B4-BE49-F238E27FC236}">
                  <a16:creationId xmlns:a16="http://schemas.microsoft.com/office/drawing/2014/main" id="{715C8BB3-962F-7A45-928A-F02B21EE2EB7}"/>
                </a:ext>
              </a:extLst>
            </p:cNvPr>
            <p:cNvSpPr txBox="1"/>
            <p:nvPr/>
          </p:nvSpPr>
          <p:spPr>
            <a:xfrm>
              <a:off x="2979291" y="2643575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396</a:t>
              </a:r>
              <a:endParaRPr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" name="Google Shape;274;p7">
              <a:extLst>
                <a:ext uri="{FF2B5EF4-FFF2-40B4-BE49-F238E27FC236}">
                  <a16:creationId xmlns:a16="http://schemas.microsoft.com/office/drawing/2014/main" id="{78A57C8C-491C-3148-ACAC-80284B538797}"/>
                </a:ext>
              </a:extLst>
            </p:cNvPr>
            <p:cNvSpPr txBox="1"/>
            <p:nvPr/>
          </p:nvSpPr>
          <p:spPr>
            <a:xfrm>
              <a:off x="907676" y="2983930"/>
              <a:ext cx="26378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Total Degree Seeking</a:t>
              </a:r>
              <a:endParaRPr/>
            </a:p>
          </p:txBody>
        </p:sp>
        <p:sp>
          <p:nvSpPr>
            <p:cNvPr id="53" name="Google Shape;275;p7">
              <a:extLst>
                <a:ext uri="{FF2B5EF4-FFF2-40B4-BE49-F238E27FC236}">
                  <a16:creationId xmlns:a16="http://schemas.microsoft.com/office/drawing/2014/main" id="{78FDD91F-1AF5-0949-A6FE-1BAF0D2EB4F7}"/>
                </a:ext>
              </a:extLst>
            </p:cNvPr>
            <p:cNvSpPr txBox="1"/>
            <p:nvPr/>
          </p:nvSpPr>
          <p:spPr>
            <a:xfrm>
              <a:off x="6100608" y="2983930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6F7D1C"/>
                  </a:solidFill>
                  <a:latin typeface="Arial"/>
                  <a:ea typeface="Arial"/>
                  <a:cs typeface="Arial"/>
                  <a:sym typeface="Arial"/>
                </a:rPr>
                <a:t>3.9%</a:t>
              </a:r>
              <a:endParaRPr b="1" dirty="0">
                <a:solidFill>
                  <a:srgbClr val="6F7D1C"/>
                </a:solidFill>
              </a:endParaRPr>
            </a:p>
          </p:txBody>
        </p:sp>
        <p:sp>
          <p:nvSpPr>
            <p:cNvPr id="54" name="Google Shape;277;p7">
              <a:extLst>
                <a:ext uri="{FF2B5EF4-FFF2-40B4-BE49-F238E27FC236}">
                  <a16:creationId xmlns:a16="http://schemas.microsoft.com/office/drawing/2014/main" id="{F393553A-9C98-114F-AB03-A4AF6357CBD3}"/>
                </a:ext>
              </a:extLst>
            </p:cNvPr>
            <p:cNvSpPr txBox="1"/>
            <p:nvPr/>
          </p:nvSpPr>
          <p:spPr>
            <a:xfrm>
              <a:off x="5036435" y="2983930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36,400</a:t>
              </a:r>
              <a:endParaRPr dirty="0"/>
            </a:p>
          </p:txBody>
        </p:sp>
        <p:sp>
          <p:nvSpPr>
            <p:cNvPr id="55" name="Google Shape;278;p7">
              <a:extLst>
                <a:ext uri="{FF2B5EF4-FFF2-40B4-BE49-F238E27FC236}">
                  <a16:creationId xmlns:a16="http://schemas.microsoft.com/office/drawing/2014/main" id="{AE74682E-C380-6E4B-ADDF-37234FD7BF78}"/>
                </a:ext>
              </a:extLst>
            </p:cNvPr>
            <p:cNvSpPr txBox="1"/>
            <p:nvPr/>
          </p:nvSpPr>
          <p:spPr>
            <a:xfrm>
              <a:off x="3972261" y="2983930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rgbClr val="6F7D1C"/>
                  </a:solidFill>
                </a:rPr>
                <a:t>34,981</a:t>
              </a:r>
              <a:endParaRPr b="1" dirty="0">
                <a:solidFill>
                  <a:srgbClr val="6F7D1C"/>
                </a:solidFill>
              </a:endParaRPr>
            </a:p>
          </p:txBody>
        </p:sp>
        <p:sp>
          <p:nvSpPr>
            <p:cNvPr id="56" name="Google Shape;279;p7">
              <a:extLst>
                <a:ext uri="{FF2B5EF4-FFF2-40B4-BE49-F238E27FC236}">
                  <a16:creationId xmlns:a16="http://schemas.microsoft.com/office/drawing/2014/main" id="{BDEA64FB-0121-424A-9BDF-CDAEE13FCC88}"/>
                </a:ext>
              </a:extLst>
            </p:cNvPr>
            <p:cNvSpPr txBox="1"/>
            <p:nvPr/>
          </p:nvSpPr>
          <p:spPr>
            <a:xfrm>
              <a:off x="2979291" y="2983930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31,534</a:t>
              </a:r>
              <a:endParaRPr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" name="Google Shape;280;p7">
              <a:extLst>
                <a:ext uri="{FF2B5EF4-FFF2-40B4-BE49-F238E27FC236}">
                  <a16:creationId xmlns:a16="http://schemas.microsoft.com/office/drawing/2014/main" id="{C46D9104-9C9D-BB44-9DFE-820AEA9148CB}"/>
                </a:ext>
              </a:extLst>
            </p:cNvPr>
            <p:cNvSpPr/>
            <p:nvPr/>
          </p:nvSpPr>
          <p:spPr>
            <a:xfrm>
              <a:off x="800100" y="3942445"/>
              <a:ext cx="6210648" cy="381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282;p7">
              <a:extLst>
                <a:ext uri="{FF2B5EF4-FFF2-40B4-BE49-F238E27FC236}">
                  <a16:creationId xmlns:a16="http://schemas.microsoft.com/office/drawing/2014/main" id="{3519E522-6D0B-5544-9B87-6CA486C30538}"/>
                </a:ext>
              </a:extLst>
            </p:cNvPr>
            <p:cNvSpPr txBox="1"/>
            <p:nvPr/>
          </p:nvSpPr>
          <p:spPr>
            <a:xfrm>
              <a:off x="907676" y="4004998"/>
              <a:ext cx="26378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GRAND TOTAL</a:t>
              </a:r>
              <a:endParaRPr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" name="Google Shape;283;p7">
              <a:extLst>
                <a:ext uri="{FF2B5EF4-FFF2-40B4-BE49-F238E27FC236}">
                  <a16:creationId xmlns:a16="http://schemas.microsoft.com/office/drawing/2014/main" id="{42ECFB1B-96DE-4B4C-8E93-669DFCFE6B95}"/>
                </a:ext>
              </a:extLst>
            </p:cNvPr>
            <p:cNvSpPr txBox="1"/>
            <p:nvPr/>
          </p:nvSpPr>
          <p:spPr>
            <a:xfrm>
              <a:off x="6100608" y="4004998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6F7D1C"/>
                  </a:solidFill>
                  <a:latin typeface="Arial"/>
                  <a:ea typeface="Arial"/>
                  <a:cs typeface="Arial"/>
                  <a:sym typeface="Arial"/>
                </a:rPr>
                <a:t>3.0%</a:t>
              </a:r>
              <a:endParaRPr b="1" dirty="0">
                <a:solidFill>
                  <a:srgbClr val="6F7D1C"/>
                </a:solidFill>
              </a:endParaRPr>
            </a:p>
          </p:txBody>
        </p:sp>
        <p:sp>
          <p:nvSpPr>
            <p:cNvPr id="60" name="Google Shape;285;p7">
              <a:extLst>
                <a:ext uri="{FF2B5EF4-FFF2-40B4-BE49-F238E27FC236}">
                  <a16:creationId xmlns:a16="http://schemas.microsoft.com/office/drawing/2014/main" id="{4441BB89-392A-4142-B867-F30593F27DA9}"/>
                </a:ext>
              </a:extLst>
            </p:cNvPr>
            <p:cNvSpPr txBox="1"/>
            <p:nvPr/>
          </p:nvSpPr>
          <p:spPr>
            <a:xfrm>
              <a:off x="5036435" y="4004998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38,700</a:t>
              </a:r>
              <a:endParaRPr b="1" dirty="0"/>
            </a:p>
          </p:txBody>
        </p:sp>
        <p:sp>
          <p:nvSpPr>
            <p:cNvPr id="61" name="Google Shape;286;p7">
              <a:extLst>
                <a:ext uri="{FF2B5EF4-FFF2-40B4-BE49-F238E27FC236}">
                  <a16:creationId xmlns:a16="http://schemas.microsoft.com/office/drawing/2014/main" id="{F44EC9E9-3BA2-6143-9D75-BE37E75ABA99}"/>
                </a:ext>
              </a:extLst>
            </p:cNvPr>
            <p:cNvSpPr txBox="1"/>
            <p:nvPr/>
          </p:nvSpPr>
          <p:spPr>
            <a:xfrm>
              <a:off x="3972261" y="4004998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rgbClr val="6F7D1C"/>
                  </a:solidFill>
                </a:rPr>
                <a:t>37,556</a:t>
              </a:r>
              <a:endParaRPr b="1" dirty="0">
                <a:solidFill>
                  <a:srgbClr val="6F7D1C"/>
                </a:solidFill>
              </a:endParaRPr>
            </a:p>
          </p:txBody>
        </p:sp>
        <p:sp>
          <p:nvSpPr>
            <p:cNvPr id="62" name="Google Shape;287;p7">
              <a:extLst>
                <a:ext uri="{FF2B5EF4-FFF2-40B4-BE49-F238E27FC236}">
                  <a16:creationId xmlns:a16="http://schemas.microsoft.com/office/drawing/2014/main" id="{293D264C-5053-2A4B-88E9-E1490272DFC8}"/>
                </a:ext>
              </a:extLst>
            </p:cNvPr>
            <p:cNvSpPr txBox="1"/>
            <p:nvPr/>
          </p:nvSpPr>
          <p:spPr>
            <a:xfrm>
              <a:off x="2979291" y="4004998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34,015</a:t>
              </a:r>
              <a:endParaRPr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3" name="Google Shape;289;p7">
              <a:extLst>
                <a:ext uri="{FF2B5EF4-FFF2-40B4-BE49-F238E27FC236}">
                  <a16:creationId xmlns:a16="http://schemas.microsoft.com/office/drawing/2014/main" id="{FA505CCE-4055-3846-B0EC-546247B2DD7B}"/>
                </a:ext>
              </a:extLst>
            </p:cNvPr>
            <p:cNvSpPr txBox="1"/>
            <p:nvPr/>
          </p:nvSpPr>
          <p:spPr>
            <a:xfrm>
              <a:off x="907676" y="3324285"/>
              <a:ext cx="26378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Certificates in Colleges</a:t>
              </a:r>
              <a:endParaRPr/>
            </a:p>
          </p:txBody>
        </p:sp>
        <p:sp>
          <p:nvSpPr>
            <p:cNvPr id="64" name="Google Shape;290;p7">
              <a:extLst>
                <a:ext uri="{FF2B5EF4-FFF2-40B4-BE49-F238E27FC236}">
                  <a16:creationId xmlns:a16="http://schemas.microsoft.com/office/drawing/2014/main" id="{40CD6684-39E8-6A40-BA69-989D323E862B}"/>
                </a:ext>
              </a:extLst>
            </p:cNvPr>
            <p:cNvSpPr txBox="1"/>
            <p:nvPr/>
          </p:nvSpPr>
          <p:spPr>
            <a:xfrm>
              <a:off x="6100608" y="3324285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6F7D1C"/>
                  </a:solidFill>
                  <a:latin typeface="Arial"/>
                  <a:ea typeface="Arial"/>
                  <a:cs typeface="Arial"/>
                  <a:sym typeface="Arial"/>
                </a:rPr>
                <a:t>19.0%</a:t>
              </a:r>
              <a:endParaRPr b="1" dirty="0">
                <a:solidFill>
                  <a:srgbClr val="6F7D1C"/>
                </a:solidFill>
              </a:endParaRPr>
            </a:p>
          </p:txBody>
        </p:sp>
        <p:sp>
          <p:nvSpPr>
            <p:cNvPr id="65" name="Google Shape;292;p7">
              <a:extLst>
                <a:ext uri="{FF2B5EF4-FFF2-40B4-BE49-F238E27FC236}">
                  <a16:creationId xmlns:a16="http://schemas.microsoft.com/office/drawing/2014/main" id="{D978C6A8-7D98-5948-916E-A0CDFBC5E66A}"/>
                </a:ext>
              </a:extLst>
            </p:cNvPr>
            <p:cNvSpPr txBox="1"/>
            <p:nvPr/>
          </p:nvSpPr>
          <p:spPr>
            <a:xfrm>
              <a:off x="5036435" y="3324285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625</a:t>
              </a:r>
              <a:endParaRPr dirty="0"/>
            </a:p>
          </p:txBody>
        </p:sp>
        <p:sp>
          <p:nvSpPr>
            <p:cNvPr id="66" name="Google Shape;293;p7">
              <a:extLst>
                <a:ext uri="{FF2B5EF4-FFF2-40B4-BE49-F238E27FC236}">
                  <a16:creationId xmlns:a16="http://schemas.microsoft.com/office/drawing/2014/main" id="{C323530B-E8B7-2146-B053-A9BD5B7A9B69}"/>
                </a:ext>
              </a:extLst>
            </p:cNvPr>
            <p:cNvSpPr txBox="1"/>
            <p:nvPr/>
          </p:nvSpPr>
          <p:spPr>
            <a:xfrm>
              <a:off x="3972261" y="3324285"/>
              <a:ext cx="771997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rgbClr val="6F7D1C"/>
                  </a:solidFill>
                </a:rPr>
                <a:t>506</a:t>
              </a:r>
              <a:endParaRPr b="1" dirty="0">
                <a:solidFill>
                  <a:srgbClr val="6F7D1C"/>
                </a:solidFill>
              </a:endParaRPr>
            </a:p>
          </p:txBody>
        </p:sp>
        <p:sp>
          <p:nvSpPr>
            <p:cNvPr id="67" name="Google Shape;294;p7">
              <a:extLst>
                <a:ext uri="{FF2B5EF4-FFF2-40B4-BE49-F238E27FC236}">
                  <a16:creationId xmlns:a16="http://schemas.microsoft.com/office/drawing/2014/main" id="{A3C995B6-42E9-FF40-A409-C7C80B9026D7}"/>
                </a:ext>
              </a:extLst>
            </p:cNvPr>
            <p:cNvSpPr txBox="1"/>
            <p:nvPr/>
          </p:nvSpPr>
          <p:spPr>
            <a:xfrm>
              <a:off x="2979291" y="3324285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282</a:t>
              </a:r>
              <a:endParaRPr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8" name="Google Shape;295;p7">
              <a:extLst>
                <a:ext uri="{FF2B5EF4-FFF2-40B4-BE49-F238E27FC236}">
                  <a16:creationId xmlns:a16="http://schemas.microsoft.com/office/drawing/2014/main" id="{52FCB417-39D6-C540-9EAD-A28EA9D92E9A}"/>
                </a:ext>
              </a:extLst>
            </p:cNvPr>
            <p:cNvSpPr txBox="1"/>
            <p:nvPr/>
          </p:nvSpPr>
          <p:spPr>
            <a:xfrm>
              <a:off x="907676" y="3664640"/>
              <a:ext cx="26378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Total Non-Degree Seeking</a:t>
              </a:r>
              <a:endParaRPr/>
            </a:p>
          </p:txBody>
        </p:sp>
        <p:sp>
          <p:nvSpPr>
            <p:cNvPr id="69" name="Google Shape;296;p7">
              <a:extLst>
                <a:ext uri="{FF2B5EF4-FFF2-40B4-BE49-F238E27FC236}">
                  <a16:creationId xmlns:a16="http://schemas.microsoft.com/office/drawing/2014/main" id="{225C2F4E-FBF8-F843-A899-2419CCBB75C3}"/>
                </a:ext>
              </a:extLst>
            </p:cNvPr>
            <p:cNvSpPr txBox="1"/>
            <p:nvPr/>
          </p:nvSpPr>
          <p:spPr>
            <a:xfrm>
              <a:off x="6100608" y="3664640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6F7D1C"/>
                  </a:solidFill>
                </a:rPr>
                <a:t>+23.5</a:t>
              </a:r>
              <a:r>
                <a:rPr lang="en-US" sz="1200" b="1" dirty="0">
                  <a:solidFill>
                    <a:srgbClr val="6F7D1C"/>
                  </a:solidFill>
                  <a:latin typeface="Arial"/>
                  <a:ea typeface="Arial"/>
                  <a:cs typeface="Arial"/>
                  <a:sym typeface="Arial"/>
                </a:rPr>
                <a:t>%</a:t>
              </a:r>
              <a:endParaRPr b="1" dirty="0">
                <a:solidFill>
                  <a:srgbClr val="6F7D1C"/>
                </a:solidFill>
              </a:endParaRPr>
            </a:p>
          </p:txBody>
        </p:sp>
        <p:sp>
          <p:nvSpPr>
            <p:cNvPr id="70" name="Google Shape;298;p7">
              <a:extLst>
                <a:ext uri="{FF2B5EF4-FFF2-40B4-BE49-F238E27FC236}">
                  <a16:creationId xmlns:a16="http://schemas.microsoft.com/office/drawing/2014/main" id="{524093F1-853E-E844-B253-F755FBFA2CD6}"/>
                </a:ext>
              </a:extLst>
            </p:cNvPr>
            <p:cNvSpPr txBox="1"/>
            <p:nvPr/>
          </p:nvSpPr>
          <p:spPr>
            <a:xfrm>
              <a:off x="5036435" y="3664640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1,675</a:t>
              </a:r>
              <a:endParaRPr dirty="0"/>
            </a:p>
          </p:txBody>
        </p:sp>
        <p:sp>
          <p:nvSpPr>
            <p:cNvPr id="71" name="Google Shape;299;p7">
              <a:extLst>
                <a:ext uri="{FF2B5EF4-FFF2-40B4-BE49-F238E27FC236}">
                  <a16:creationId xmlns:a16="http://schemas.microsoft.com/office/drawing/2014/main" id="{57D1D26D-7F90-1649-9B55-ADB6BEF89629}"/>
                </a:ext>
              </a:extLst>
            </p:cNvPr>
            <p:cNvSpPr txBox="1"/>
            <p:nvPr/>
          </p:nvSpPr>
          <p:spPr>
            <a:xfrm>
              <a:off x="3972261" y="3664640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rgbClr val="6F7D1C"/>
                  </a:solidFill>
                </a:rPr>
                <a:t>2,069</a:t>
              </a:r>
              <a:endParaRPr b="1" dirty="0">
                <a:solidFill>
                  <a:srgbClr val="6F7D1C"/>
                </a:solidFill>
              </a:endParaRPr>
            </a:p>
          </p:txBody>
        </p:sp>
        <p:sp>
          <p:nvSpPr>
            <p:cNvPr id="72" name="Google Shape;300;p7">
              <a:extLst>
                <a:ext uri="{FF2B5EF4-FFF2-40B4-BE49-F238E27FC236}">
                  <a16:creationId xmlns:a16="http://schemas.microsoft.com/office/drawing/2014/main" id="{A6343257-B3C5-764D-95C4-5951F4C2241B}"/>
                </a:ext>
              </a:extLst>
            </p:cNvPr>
            <p:cNvSpPr txBox="1"/>
            <p:nvPr/>
          </p:nvSpPr>
          <p:spPr>
            <a:xfrm>
              <a:off x="2979291" y="3664640"/>
              <a:ext cx="7719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2,199</a:t>
              </a:r>
              <a:endParaRPr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73" name="Google Shape;302;p7">
              <a:extLst>
                <a:ext uri="{FF2B5EF4-FFF2-40B4-BE49-F238E27FC236}">
                  <a16:creationId xmlns:a16="http://schemas.microsoft.com/office/drawing/2014/main" id="{4FC3F57E-4775-E947-A3E9-AE39E8210D78}"/>
                </a:ext>
              </a:extLst>
            </p:cNvPr>
            <p:cNvGrpSpPr/>
            <p:nvPr/>
          </p:nvGrpSpPr>
          <p:grpSpPr>
            <a:xfrm>
              <a:off x="800100" y="1582650"/>
              <a:ext cx="6210648" cy="2047825"/>
              <a:chOff x="800100" y="1582650"/>
              <a:chExt cx="7543800" cy="2047825"/>
            </a:xfrm>
          </p:grpSpPr>
          <p:cxnSp>
            <p:nvCxnSpPr>
              <p:cNvPr id="74" name="Google Shape;303;p7">
                <a:extLst>
                  <a:ext uri="{FF2B5EF4-FFF2-40B4-BE49-F238E27FC236}">
                    <a16:creationId xmlns:a16="http://schemas.microsoft.com/office/drawing/2014/main" id="{CFECD967-DC10-894A-8ADF-3CEA4EE2F8AB}"/>
                  </a:ext>
                </a:extLst>
              </p:cNvPr>
              <p:cNvCxnSpPr/>
              <p:nvPr/>
            </p:nvCxnSpPr>
            <p:spPr>
              <a:xfrm>
                <a:off x="800100" y="2265258"/>
                <a:ext cx="75438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A5A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5" name="Google Shape;304;p7">
                <a:extLst>
                  <a:ext uri="{FF2B5EF4-FFF2-40B4-BE49-F238E27FC236}">
                    <a16:creationId xmlns:a16="http://schemas.microsoft.com/office/drawing/2014/main" id="{FFAF21D2-8471-534D-BACD-D6DBAEA1647C}"/>
                  </a:ext>
                </a:extLst>
              </p:cNvPr>
              <p:cNvCxnSpPr/>
              <p:nvPr/>
            </p:nvCxnSpPr>
            <p:spPr>
              <a:xfrm>
                <a:off x="800100" y="3289170"/>
                <a:ext cx="75438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A5A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6" name="Google Shape;305;p7">
                <a:extLst>
                  <a:ext uri="{FF2B5EF4-FFF2-40B4-BE49-F238E27FC236}">
                    <a16:creationId xmlns:a16="http://schemas.microsoft.com/office/drawing/2014/main" id="{0010D729-8052-7245-82F6-26AD4F645D8E}"/>
                  </a:ext>
                </a:extLst>
              </p:cNvPr>
              <p:cNvCxnSpPr/>
              <p:nvPr/>
            </p:nvCxnSpPr>
            <p:spPr>
              <a:xfrm>
                <a:off x="800100" y="1923954"/>
                <a:ext cx="75438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A5A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7" name="Google Shape;306;p7">
                <a:extLst>
                  <a:ext uri="{FF2B5EF4-FFF2-40B4-BE49-F238E27FC236}">
                    <a16:creationId xmlns:a16="http://schemas.microsoft.com/office/drawing/2014/main" id="{5F30487B-FACF-FE45-9D19-2E4267EC7DF8}"/>
                  </a:ext>
                </a:extLst>
              </p:cNvPr>
              <p:cNvCxnSpPr/>
              <p:nvPr/>
            </p:nvCxnSpPr>
            <p:spPr>
              <a:xfrm>
                <a:off x="800100" y="1582650"/>
                <a:ext cx="75438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A5A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8" name="Google Shape;307;p7">
                <a:extLst>
                  <a:ext uri="{FF2B5EF4-FFF2-40B4-BE49-F238E27FC236}">
                    <a16:creationId xmlns:a16="http://schemas.microsoft.com/office/drawing/2014/main" id="{A4E43B92-8172-8B4E-90B0-FBAF5DB24BB0}"/>
                  </a:ext>
                </a:extLst>
              </p:cNvPr>
              <p:cNvCxnSpPr/>
              <p:nvPr/>
            </p:nvCxnSpPr>
            <p:spPr>
              <a:xfrm>
                <a:off x="800100" y="2606562"/>
                <a:ext cx="75438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A5A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9" name="Google Shape;308;p7">
                <a:extLst>
                  <a:ext uri="{FF2B5EF4-FFF2-40B4-BE49-F238E27FC236}">
                    <a16:creationId xmlns:a16="http://schemas.microsoft.com/office/drawing/2014/main" id="{3BC8B9BB-6B6A-2547-9C09-896BA97DE25A}"/>
                  </a:ext>
                </a:extLst>
              </p:cNvPr>
              <p:cNvCxnSpPr/>
              <p:nvPr/>
            </p:nvCxnSpPr>
            <p:spPr>
              <a:xfrm>
                <a:off x="800100" y="3630475"/>
                <a:ext cx="75438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A5A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0" name="Google Shape;309;p7">
                <a:extLst>
                  <a:ext uri="{FF2B5EF4-FFF2-40B4-BE49-F238E27FC236}">
                    <a16:creationId xmlns:a16="http://schemas.microsoft.com/office/drawing/2014/main" id="{9FFCF615-BF4F-9745-80DC-2DF25EE7E24E}"/>
                  </a:ext>
                </a:extLst>
              </p:cNvPr>
              <p:cNvCxnSpPr/>
              <p:nvPr/>
            </p:nvCxnSpPr>
            <p:spPr>
              <a:xfrm>
                <a:off x="800100" y="2947866"/>
                <a:ext cx="75438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A5A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514305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B1F67D-2194-F248-8677-2CA7575786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5CBD4C-0954-2041-8447-16D9B9810077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97AA47-32A5-A04C-8242-89D4355EEE71}"/>
              </a:ext>
            </a:extLst>
          </p:cNvPr>
          <p:cNvSpPr/>
          <p:nvPr/>
        </p:nvSpPr>
        <p:spPr>
          <a:xfrm flipH="1">
            <a:off x="229363" y="3208867"/>
            <a:ext cx="45719" cy="162506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9C5410-794C-8C4E-9FA1-B595C564F179}"/>
              </a:ext>
            </a:extLst>
          </p:cNvPr>
          <p:cNvSpPr txBox="1"/>
          <p:nvPr/>
        </p:nvSpPr>
        <p:spPr>
          <a:xfrm>
            <a:off x="320199" y="3750731"/>
            <a:ext cx="3589396" cy="1083203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endParaRPr lang="en-US" sz="4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E17EC7-6032-D341-B9C2-1AC83E5ED86C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7D5D63-B6C3-4140-99CC-161CFFA6DAFA}"/>
              </a:ext>
            </a:extLst>
          </p:cNvPr>
          <p:cNvSpPr txBox="1"/>
          <p:nvPr/>
        </p:nvSpPr>
        <p:spPr>
          <a:xfrm>
            <a:off x="320199" y="3208867"/>
            <a:ext cx="3589396" cy="1011719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123FD2-661A-3F48-85B3-919EA1C2B927}"/>
              </a:ext>
            </a:extLst>
          </p:cNvPr>
          <p:cNvSpPr txBox="1"/>
          <p:nvPr/>
        </p:nvSpPr>
        <p:spPr>
          <a:xfrm>
            <a:off x="320199" y="3809999"/>
            <a:ext cx="3440538" cy="102393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4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UPDATES</a:t>
            </a:r>
          </a:p>
        </p:txBody>
      </p:sp>
    </p:spTree>
    <p:extLst>
      <p:ext uri="{BB962C8B-B14F-4D97-AF65-F5344CB8AC3E}">
        <p14:creationId xmlns:p14="http://schemas.microsoft.com/office/powerpoint/2010/main" val="794744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266BC71-7160-784A-90D7-F067A0780C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00200" cy="51435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303C043-F8A5-B545-9769-FDB8C6DE7B15}"/>
              </a:ext>
            </a:extLst>
          </p:cNvPr>
          <p:cNvSpPr/>
          <p:nvPr/>
        </p:nvSpPr>
        <p:spPr>
          <a:xfrm>
            <a:off x="320199" y="327729"/>
            <a:ext cx="8503601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ACD088-CA64-4647-8D37-2D5C0EA98D8E}"/>
              </a:ext>
            </a:extLst>
          </p:cNvPr>
          <p:cNvSpPr txBox="1"/>
          <p:nvPr/>
        </p:nvSpPr>
        <p:spPr>
          <a:xfrm>
            <a:off x="1600199" y="327729"/>
            <a:ext cx="7223601" cy="681921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2021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 TRENDS</a:t>
            </a:r>
          </a:p>
        </p:txBody>
      </p:sp>
      <p:pic>
        <p:nvPicPr>
          <p:cNvPr id="27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702918-B226-FA44-A4F5-AEA37CFF67A2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8FE554F-7FD8-214A-9EEF-E5BD31416768}"/>
              </a:ext>
            </a:extLst>
          </p:cNvPr>
          <p:cNvSpPr/>
          <p:nvPr/>
        </p:nvSpPr>
        <p:spPr>
          <a:xfrm flipH="1">
            <a:off x="226854" y="327728"/>
            <a:ext cx="45719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5458E4-DBFA-A147-94BD-D75505988FE7}"/>
              </a:ext>
            </a:extLst>
          </p:cNvPr>
          <p:cNvSpPr txBox="1"/>
          <p:nvPr/>
        </p:nvSpPr>
        <p:spPr>
          <a:xfrm>
            <a:off x="4724627" y="1333292"/>
            <a:ext cx="332681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Enrollment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06ECAA-58E4-214E-BBB0-2466AEED0770}"/>
              </a:ext>
            </a:extLst>
          </p:cNvPr>
          <p:cNvSpPr txBox="1"/>
          <p:nvPr/>
        </p:nvSpPr>
        <p:spPr>
          <a:xfrm>
            <a:off x="2066777" y="1435981"/>
            <a:ext cx="2496346" cy="681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37,556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D4F4CC-0091-2043-AF7B-2F529034EA08}"/>
              </a:ext>
            </a:extLst>
          </p:cNvPr>
          <p:cNvSpPr txBox="1"/>
          <p:nvPr/>
        </p:nvSpPr>
        <p:spPr>
          <a:xfrm>
            <a:off x="2066777" y="2455770"/>
            <a:ext cx="2496346" cy="6940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26,908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9A79AB-A6B4-FF44-8135-2C2F5C21A513}"/>
              </a:ext>
            </a:extLst>
          </p:cNvPr>
          <p:cNvSpPr txBox="1"/>
          <p:nvPr/>
        </p:nvSpPr>
        <p:spPr>
          <a:xfrm>
            <a:off x="2066777" y="3478469"/>
            <a:ext cx="2496346" cy="6940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10,648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06C3DB-FD0A-A840-A2B0-2F85C65F8F9A}"/>
              </a:ext>
            </a:extLst>
          </p:cNvPr>
          <p:cNvSpPr txBox="1"/>
          <p:nvPr/>
        </p:nvSpPr>
        <p:spPr>
          <a:xfrm>
            <a:off x="4724627" y="3367435"/>
            <a:ext cx="4099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Graduate Enrollment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9956BA0-FDAB-754A-9DAF-56769B02BD1D}"/>
              </a:ext>
            </a:extLst>
          </p:cNvPr>
          <p:cNvSpPr txBox="1"/>
          <p:nvPr/>
        </p:nvSpPr>
        <p:spPr>
          <a:xfrm>
            <a:off x="4724627" y="2345404"/>
            <a:ext cx="44193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Undergraduate Enrollment*</a:t>
            </a:r>
          </a:p>
        </p:txBody>
      </p:sp>
      <p:sp>
        <p:nvSpPr>
          <p:cNvPr id="41" name="Google Shape;129;p9">
            <a:extLst>
              <a:ext uri="{FF2B5EF4-FFF2-40B4-BE49-F238E27FC236}">
                <a16:creationId xmlns:a16="http://schemas.microsoft.com/office/drawing/2014/main" id="{C401149C-EFA6-5441-A46A-FE291356C1E9}"/>
              </a:ext>
            </a:extLst>
          </p:cNvPr>
          <p:cNvSpPr/>
          <p:nvPr/>
        </p:nvSpPr>
        <p:spPr>
          <a:xfrm>
            <a:off x="4724627" y="3652413"/>
            <a:ext cx="4099172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800"/>
            </a:pPr>
            <a:r>
              <a:rPr lang="en-US" sz="800" dirty="0">
                <a:solidFill>
                  <a:srgbClr val="595959"/>
                </a:solidFill>
              </a:rPr>
              <a:t>*(includes Doctoral, Master’s, graduate certificates, Post- Baccalaureate Non-Degree)</a:t>
            </a:r>
            <a:endParaRPr sz="80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210B4B-2B8F-584E-9FBD-72A780F03545}"/>
              </a:ext>
            </a:extLst>
          </p:cNvPr>
          <p:cNvSpPr txBox="1"/>
          <p:nvPr/>
        </p:nvSpPr>
        <p:spPr>
          <a:xfrm>
            <a:off x="4809977" y="1805572"/>
            <a:ext cx="2016952" cy="3114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3.0% increase</a:t>
            </a:r>
          </a:p>
        </p:txBody>
      </p:sp>
      <p:sp>
        <p:nvSpPr>
          <p:cNvPr id="43" name="Google Shape;174;p11">
            <a:extLst>
              <a:ext uri="{FF2B5EF4-FFF2-40B4-BE49-F238E27FC236}">
                <a16:creationId xmlns:a16="http://schemas.microsoft.com/office/drawing/2014/main" id="{581A92D2-A6EB-B146-A196-4FDEB1E0B036}"/>
              </a:ext>
            </a:extLst>
          </p:cNvPr>
          <p:cNvSpPr/>
          <p:nvPr/>
        </p:nvSpPr>
        <p:spPr>
          <a:xfrm>
            <a:off x="4984939" y="1902393"/>
            <a:ext cx="158174" cy="136357"/>
          </a:xfrm>
          <a:prstGeom prst="triangle">
            <a:avLst>
              <a:gd name="adj" fmla="val 50000"/>
            </a:avLst>
          </a:prstGeom>
          <a:solidFill>
            <a:srgbClr val="A2B8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7864D2D-F870-C44A-83BA-8845D3C3BD10}"/>
              </a:ext>
            </a:extLst>
          </p:cNvPr>
          <p:cNvSpPr txBox="1"/>
          <p:nvPr/>
        </p:nvSpPr>
        <p:spPr>
          <a:xfrm>
            <a:off x="4809977" y="2844332"/>
            <a:ext cx="2016952" cy="3005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2.7% increase</a:t>
            </a:r>
          </a:p>
        </p:txBody>
      </p:sp>
      <p:sp>
        <p:nvSpPr>
          <p:cNvPr id="45" name="Google Shape;174;p11">
            <a:extLst>
              <a:ext uri="{FF2B5EF4-FFF2-40B4-BE49-F238E27FC236}">
                <a16:creationId xmlns:a16="http://schemas.microsoft.com/office/drawing/2014/main" id="{D3254A5F-9E9A-7742-B17B-CFEBD6950235}"/>
              </a:ext>
            </a:extLst>
          </p:cNvPr>
          <p:cNvSpPr/>
          <p:nvPr/>
        </p:nvSpPr>
        <p:spPr>
          <a:xfrm>
            <a:off x="4984939" y="2931083"/>
            <a:ext cx="158174" cy="136357"/>
          </a:xfrm>
          <a:prstGeom prst="triangle">
            <a:avLst>
              <a:gd name="adj" fmla="val 50000"/>
            </a:avLst>
          </a:prstGeom>
          <a:solidFill>
            <a:srgbClr val="A2B8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C3EF7C4-7F53-0347-AA0F-CB6F2BC1097B}"/>
              </a:ext>
            </a:extLst>
          </p:cNvPr>
          <p:cNvSpPr txBox="1"/>
          <p:nvPr/>
        </p:nvSpPr>
        <p:spPr>
          <a:xfrm>
            <a:off x="4809977" y="3864447"/>
            <a:ext cx="2016952" cy="3080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3.7% increase</a:t>
            </a:r>
          </a:p>
        </p:txBody>
      </p:sp>
      <p:sp>
        <p:nvSpPr>
          <p:cNvPr id="47" name="Google Shape;174;p11">
            <a:extLst>
              <a:ext uri="{FF2B5EF4-FFF2-40B4-BE49-F238E27FC236}">
                <a16:creationId xmlns:a16="http://schemas.microsoft.com/office/drawing/2014/main" id="{8F1801B9-6E88-214B-8A0E-45B1BEA9E2B3}"/>
              </a:ext>
            </a:extLst>
          </p:cNvPr>
          <p:cNvSpPr/>
          <p:nvPr/>
        </p:nvSpPr>
        <p:spPr>
          <a:xfrm>
            <a:off x="4984939" y="3950298"/>
            <a:ext cx="158174" cy="136357"/>
          </a:xfrm>
          <a:prstGeom prst="triangle">
            <a:avLst>
              <a:gd name="adj" fmla="val 50000"/>
            </a:avLst>
          </a:prstGeom>
          <a:solidFill>
            <a:srgbClr val="A2B8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9;p9">
            <a:extLst>
              <a:ext uri="{FF2B5EF4-FFF2-40B4-BE49-F238E27FC236}">
                <a16:creationId xmlns:a16="http://schemas.microsoft.com/office/drawing/2014/main" id="{C401149C-EFA6-5441-A46A-FE291356C1E9}"/>
              </a:ext>
            </a:extLst>
          </p:cNvPr>
          <p:cNvSpPr/>
          <p:nvPr/>
        </p:nvSpPr>
        <p:spPr>
          <a:xfrm>
            <a:off x="4767301" y="2637417"/>
            <a:ext cx="4334023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800"/>
            </a:pPr>
            <a:r>
              <a:rPr lang="en-US" sz="800" dirty="0">
                <a:solidFill>
                  <a:srgbClr val="595959"/>
                </a:solidFill>
              </a:rPr>
              <a:t>*(includes Undergraduate, Agricultural Institute, and Non-Degree)</a:t>
            </a:r>
            <a:endParaRPr sz="80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129;p9">
            <a:extLst>
              <a:ext uri="{FF2B5EF4-FFF2-40B4-BE49-F238E27FC236}">
                <a16:creationId xmlns:a16="http://schemas.microsoft.com/office/drawing/2014/main" id="{17A26D8E-D80E-8D45-99E1-0AF6A5B1F929}"/>
              </a:ext>
            </a:extLst>
          </p:cNvPr>
          <p:cNvSpPr/>
          <p:nvPr/>
        </p:nvSpPr>
        <p:spPr>
          <a:xfrm>
            <a:off x="1903615" y="4625646"/>
            <a:ext cx="4992692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Source: data.emas.ncsu.edu as of Aug </a:t>
            </a:r>
            <a:r>
              <a:rPr lang="en-US" sz="800" dirty="0">
                <a:solidFill>
                  <a:srgbClr val="595959"/>
                </a:solidFill>
              </a:rPr>
              <a:t>30th</a:t>
            </a: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2021</a:t>
            </a:r>
            <a:endParaRPr sz="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549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303C043-F8A5-B545-9769-FDB8C6DE7B15}"/>
              </a:ext>
            </a:extLst>
          </p:cNvPr>
          <p:cNvSpPr/>
          <p:nvPr/>
        </p:nvSpPr>
        <p:spPr>
          <a:xfrm>
            <a:off x="320200" y="327729"/>
            <a:ext cx="7092714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ACD088-CA64-4647-8D37-2D5C0EA98D8E}"/>
              </a:ext>
            </a:extLst>
          </p:cNvPr>
          <p:cNvSpPr txBox="1"/>
          <p:nvPr/>
        </p:nvSpPr>
        <p:spPr>
          <a:xfrm>
            <a:off x="583567" y="327729"/>
            <a:ext cx="6549322" cy="681921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2021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 TRENDS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FE554F-7FD8-214A-9EEF-E5BD31416768}"/>
              </a:ext>
            </a:extLst>
          </p:cNvPr>
          <p:cNvSpPr/>
          <p:nvPr/>
        </p:nvSpPr>
        <p:spPr>
          <a:xfrm flipH="1">
            <a:off x="226854" y="327728"/>
            <a:ext cx="45719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Google Shape;129;p9">
            <a:extLst>
              <a:ext uri="{FF2B5EF4-FFF2-40B4-BE49-F238E27FC236}">
                <a16:creationId xmlns:a16="http://schemas.microsoft.com/office/drawing/2014/main" id="{6651995A-FD12-6645-97FD-10CE86C05599}"/>
              </a:ext>
            </a:extLst>
          </p:cNvPr>
          <p:cNvSpPr/>
          <p:nvPr/>
        </p:nvSpPr>
        <p:spPr>
          <a:xfrm>
            <a:off x="163085" y="4609567"/>
            <a:ext cx="4992692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800"/>
            </a:pPr>
            <a:r>
              <a:rPr lang="en-US" sz="800" dirty="0">
                <a:solidFill>
                  <a:srgbClr val="595959"/>
                </a:solidFill>
              </a:rPr>
              <a:t>Source: data.emas.ncsu.edu as of Aug 30th, 2021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5458E4-DBFA-A147-94BD-D75505988FE7}"/>
              </a:ext>
            </a:extLst>
          </p:cNvPr>
          <p:cNvSpPr txBox="1"/>
          <p:nvPr/>
        </p:nvSpPr>
        <p:spPr>
          <a:xfrm>
            <a:off x="163085" y="1923065"/>
            <a:ext cx="2010208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b="1" dirty="0">
                <a:solidFill>
                  <a:srgbClr val="517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Undergraduate 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b="1" dirty="0">
                <a:solidFill>
                  <a:srgbClr val="517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In-Person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b="1" dirty="0">
                <a:solidFill>
                  <a:srgbClr val="517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Hours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C3EF7C4-7F53-0347-AA0F-CB6F2BC1097B}"/>
              </a:ext>
            </a:extLst>
          </p:cNvPr>
          <p:cNvSpPr txBox="1"/>
          <p:nvPr/>
        </p:nvSpPr>
        <p:spPr>
          <a:xfrm>
            <a:off x="226853" y="3748401"/>
            <a:ext cx="4244865" cy="681921"/>
          </a:xfrm>
          <a:prstGeom prst="rect">
            <a:avLst/>
          </a:prstGeom>
          <a:solidFill>
            <a:srgbClr val="2E4C59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86.3%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Person (Fall 2019)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Undergraduate Credit Hours</a:t>
            </a:r>
          </a:p>
        </p:txBody>
      </p:sp>
      <p:pic>
        <p:nvPicPr>
          <p:cNvPr id="22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24CB0C-4FD3-BC44-8780-CD3D9238DC5B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D6881F0-85E0-624E-B53F-2A24390DC621}"/>
              </a:ext>
            </a:extLst>
          </p:cNvPr>
          <p:cNvSpPr txBox="1"/>
          <p:nvPr/>
        </p:nvSpPr>
        <p:spPr>
          <a:xfrm>
            <a:off x="4578934" y="3748401"/>
            <a:ext cx="4244865" cy="681921"/>
          </a:xfrm>
          <a:prstGeom prst="rect">
            <a:avLst/>
          </a:prstGeom>
          <a:solidFill>
            <a:srgbClr val="444C17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81.3%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Person (Fall 2019)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Credit Hours</a:t>
            </a:r>
          </a:p>
        </p:txBody>
      </p:sp>
      <p:graphicFrame>
        <p:nvGraphicFramePr>
          <p:cNvPr id="48" name="Google Shape;344;p10">
            <a:extLst>
              <a:ext uri="{FF2B5EF4-FFF2-40B4-BE49-F238E27FC236}">
                <a16:creationId xmlns:a16="http://schemas.microsoft.com/office/drawing/2014/main" id="{93C7FF2B-7759-8245-B54C-BE77C75192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8037685"/>
              </p:ext>
            </p:extLst>
          </p:nvPr>
        </p:nvGraphicFramePr>
        <p:xfrm>
          <a:off x="1160356" y="1025728"/>
          <a:ext cx="3472065" cy="2765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6206ECAA-58E4-214E-BBB0-2466AEED0770}"/>
              </a:ext>
            </a:extLst>
          </p:cNvPr>
          <p:cNvSpPr txBox="1"/>
          <p:nvPr/>
        </p:nvSpPr>
        <p:spPr>
          <a:xfrm>
            <a:off x="226854" y="1148547"/>
            <a:ext cx="1848800" cy="681921"/>
          </a:xfrm>
          <a:prstGeom prst="rect">
            <a:avLst/>
          </a:prstGeom>
          <a:solidFill>
            <a:srgbClr val="517D9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276,974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478A6A-BC8E-DE4C-81E8-64F8816DA340}"/>
              </a:ext>
            </a:extLst>
          </p:cNvPr>
          <p:cNvSpPr txBox="1"/>
          <p:nvPr/>
        </p:nvSpPr>
        <p:spPr>
          <a:xfrm>
            <a:off x="4468867" y="1923065"/>
            <a:ext cx="2010208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b="1" dirty="0">
                <a:solidFill>
                  <a:srgbClr val="727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b="1" dirty="0">
                <a:solidFill>
                  <a:srgbClr val="727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In-Person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b="1" dirty="0">
                <a:solidFill>
                  <a:srgbClr val="727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Hours</a:t>
            </a:r>
          </a:p>
        </p:txBody>
      </p:sp>
      <p:graphicFrame>
        <p:nvGraphicFramePr>
          <p:cNvPr id="50" name="Google Shape;345;p10">
            <a:extLst>
              <a:ext uri="{FF2B5EF4-FFF2-40B4-BE49-F238E27FC236}">
                <a16:creationId xmlns:a16="http://schemas.microsoft.com/office/drawing/2014/main" id="{C0834B51-13DD-EA43-8A8F-FF848DBD4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8153666"/>
              </p:ext>
            </p:extLst>
          </p:nvPr>
        </p:nvGraphicFramePr>
        <p:xfrm>
          <a:off x="5306700" y="1009649"/>
          <a:ext cx="3838615" cy="2772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8C145277-2C3E-B842-B653-205455906BD9}"/>
              </a:ext>
            </a:extLst>
          </p:cNvPr>
          <p:cNvSpPr txBox="1"/>
          <p:nvPr/>
        </p:nvSpPr>
        <p:spPr>
          <a:xfrm>
            <a:off x="4565066" y="1148547"/>
            <a:ext cx="1848800" cy="681921"/>
          </a:xfrm>
          <a:prstGeom prst="rect">
            <a:avLst/>
          </a:prstGeom>
          <a:solidFill>
            <a:srgbClr val="727D2F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57,119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DDB1B58-FFF7-7F49-8F6A-86661E39C4B5}"/>
              </a:ext>
            </a:extLst>
          </p:cNvPr>
          <p:cNvSpPr txBox="1"/>
          <p:nvPr/>
        </p:nvSpPr>
        <p:spPr>
          <a:xfrm>
            <a:off x="1973340" y="2646783"/>
            <a:ext cx="184870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Person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46A2F6B-EEA5-F046-BC03-95045D587BF2}"/>
              </a:ext>
            </a:extLst>
          </p:cNvPr>
          <p:cNvSpPr txBox="1"/>
          <p:nvPr/>
        </p:nvSpPr>
        <p:spPr>
          <a:xfrm>
            <a:off x="2008065" y="1130499"/>
            <a:ext cx="184870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200" b="1" dirty="0">
                <a:solidFill>
                  <a:srgbClr val="EFA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32FC4B7-FE01-9141-9B24-0CA1C6BE0B77}"/>
              </a:ext>
            </a:extLst>
          </p:cNvPr>
          <p:cNvSpPr txBox="1"/>
          <p:nvPr/>
        </p:nvSpPr>
        <p:spPr>
          <a:xfrm>
            <a:off x="3009156" y="1456369"/>
            <a:ext cx="133348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200" b="1" dirty="0">
                <a:solidFill>
                  <a:srgbClr val="DE5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BAB501D-DA2E-614A-A4A8-94ECE3AF4B51}"/>
              </a:ext>
            </a:extLst>
          </p:cNvPr>
          <p:cNvSpPr txBox="1"/>
          <p:nvPr/>
        </p:nvSpPr>
        <p:spPr>
          <a:xfrm>
            <a:off x="6302271" y="2646783"/>
            <a:ext cx="184870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Person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A496BD8-742F-434F-AF93-59ABF098B32B}"/>
              </a:ext>
            </a:extLst>
          </p:cNvPr>
          <p:cNvSpPr txBox="1"/>
          <p:nvPr/>
        </p:nvSpPr>
        <p:spPr>
          <a:xfrm>
            <a:off x="7453835" y="1456369"/>
            <a:ext cx="133348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200" b="1" dirty="0">
                <a:solidFill>
                  <a:srgbClr val="DE5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AB23270-0B38-014B-AC15-09B7F47A4BC1}"/>
              </a:ext>
            </a:extLst>
          </p:cNvPr>
          <p:cNvSpPr txBox="1"/>
          <p:nvPr/>
        </p:nvSpPr>
        <p:spPr>
          <a:xfrm>
            <a:off x="6302274" y="1107349"/>
            <a:ext cx="184870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200" b="1" dirty="0">
                <a:solidFill>
                  <a:srgbClr val="EFA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1946996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F94D74-D3ED-9741-9CC2-1CCB397CD162}"/>
              </a:ext>
            </a:extLst>
          </p:cNvPr>
          <p:cNvSpPr/>
          <p:nvPr/>
        </p:nvSpPr>
        <p:spPr>
          <a:xfrm>
            <a:off x="1903615" y="1435980"/>
            <a:ext cx="2727454" cy="2042489"/>
          </a:xfrm>
          <a:prstGeom prst="rect">
            <a:avLst/>
          </a:prstGeom>
          <a:solidFill>
            <a:srgbClr val="42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oogle Shape;143;geaf6dde2a4_0_34">
            <a:extLst>
              <a:ext uri="{FF2B5EF4-FFF2-40B4-BE49-F238E27FC236}">
                <a16:creationId xmlns:a16="http://schemas.microsoft.com/office/drawing/2014/main" id="{266449AF-9C30-FC44-8236-76461A124FD6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002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0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702918-B226-FA44-A4F5-AEA37CFF67A2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01" y="4546070"/>
            <a:ext cx="914400" cy="2878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C5458E4-DBFA-A147-94BD-D75505988FE7}"/>
              </a:ext>
            </a:extLst>
          </p:cNvPr>
          <p:cNvSpPr txBox="1"/>
          <p:nvPr/>
        </p:nvSpPr>
        <p:spPr>
          <a:xfrm>
            <a:off x="6561740" y="1360026"/>
            <a:ext cx="332681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Applications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06ECAA-58E4-214E-BBB0-2466AEED0770}"/>
              </a:ext>
            </a:extLst>
          </p:cNvPr>
          <p:cNvSpPr txBox="1"/>
          <p:nvPr/>
        </p:nvSpPr>
        <p:spPr>
          <a:xfrm>
            <a:off x="4877924" y="1435981"/>
            <a:ext cx="1522311" cy="681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37,025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D4F4CC-0091-2043-AF7B-2F529034EA08}"/>
              </a:ext>
            </a:extLst>
          </p:cNvPr>
          <p:cNvSpPr txBox="1"/>
          <p:nvPr/>
        </p:nvSpPr>
        <p:spPr>
          <a:xfrm>
            <a:off x="4877924" y="2455770"/>
            <a:ext cx="1522311" cy="6940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17,561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9A79AB-A6B4-FF44-8135-2C2F5C21A513}"/>
              </a:ext>
            </a:extLst>
          </p:cNvPr>
          <p:cNvSpPr txBox="1"/>
          <p:nvPr/>
        </p:nvSpPr>
        <p:spPr>
          <a:xfrm>
            <a:off x="4877924" y="3478469"/>
            <a:ext cx="1522311" cy="6940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6,373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06C3DB-FD0A-A840-A2B0-2F85C65F8F9A}"/>
              </a:ext>
            </a:extLst>
          </p:cNvPr>
          <p:cNvSpPr txBox="1"/>
          <p:nvPr/>
        </p:nvSpPr>
        <p:spPr>
          <a:xfrm>
            <a:off x="6561740" y="3392374"/>
            <a:ext cx="4099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Accepted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9956BA0-FDAB-754A-9DAF-56769B02BD1D}"/>
              </a:ext>
            </a:extLst>
          </p:cNvPr>
          <p:cNvSpPr txBox="1"/>
          <p:nvPr/>
        </p:nvSpPr>
        <p:spPr>
          <a:xfrm>
            <a:off x="6561740" y="2366112"/>
            <a:ext cx="441937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Admitted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210B4B-2B8F-584E-9FBD-72A780F03545}"/>
              </a:ext>
            </a:extLst>
          </p:cNvPr>
          <p:cNvSpPr txBox="1"/>
          <p:nvPr/>
        </p:nvSpPr>
        <p:spPr>
          <a:xfrm>
            <a:off x="6647090" y="1723434"/>
            <a:ext cx="2016952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4.6% increase</a:t>
            </a:r>
          </a:p>
        </p:txBody>
      </p:sp>
      <p:sp>
        <p:nvSpPr>
          <p:cNvPr id="43" name="Google Shape;174;p11">
            <a:extLst>
              <a:ext uri="{FF2B5EF4-FFF2-40B4-BE49-F238E27FC236}">
                <a16:creationId xmlns:a16="http://schemas.microsoft.com/office/drawing/2014/main" id="{581A92D2-A6EB-B146-A196-4FDEB1E0B036}"/>
              </a:ext>
            </a:extLst>
          </p:cNvPr>
          <p:cNvSpPr/>
          <p:nvPr/>
        </p:nvSpPr>
        <p:spPr>
          <a:xfrm>
            <a:off x="6822052" y="1852743"/>
            <a:ext cx="158174" cy="136357"/>
          </a:xfrm>
          <a:prstGeom prst="triangle">
            <a:avLst>
              <a:gd name="adj" fmla="val 50000"/>
            </a:avLst>
          </a:prstGeom>
          <a:solidFill>
            <a:srgbClr val="A2B8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7864D2D-F870-C44A-83BA-8845D3C3BD10}"/>
              </a:ext>
            </a:extLst>
          </p:cNvPr>
          <p:cNvSpPr txBox="1"/>
          <p:nvPr/>
        </p:nvSpPr>
        <p:spPr>
          <a:xfrm>
            <a:off x="6647090" y="2749696"/>
            <a:ext cx="2016952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4.5% increase</a:t>
            </a:r>
          </a:p>
        </p:txBody>
      </p:sp>
      <p:sp>
        <p:nvSpPr>
          <p:cNvPr id="45" name="Google Shape;174;p11">
            <a:extLst>
              <a:ext uri="{FF2B5EF4-FFF2-40B4-BE49-F238E27FC236}">
                <a16:creationId xmlns:a16="http://schemas.microsoft.com/office/drawing/2014/main" id="{D3254A5F-9E9A-7742-B17B-CFEBD6950235}"/>
              </a:ext>
            </a:extLst>
          </p:cNvPr>
          <p:cNvSpPr/>
          <p:nvPr/>
        </p:nvSpPr>
        <p:spPr>
          <a:xfrm>
            <a:off x="6822052" y="2879005"/>
            <a:ext cx="158174" cy="136357"/>
          </a:xfrm>
          <a:prstGeom prst="triangle">
            <a:avLst>
              <a:gd name="adj" fmla="val 50000"/>
            </a:avLst>
          </a:prstGeom>
          <a:solidFill>
            <a:srgbClr val="A2B8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C3EF7C4-7F53-0347-AA0F-CB6F2BC1097B}"/>
              </a:ext>
            </a:extLst>
          </p:cNvPr>
          <p:cNvSpPr txBox="1"/>
          <p:nvPr/>
        </p:nvSpPr>
        <p:spPr>
          <a:xfrm>
            <a:off x="6647090" y="3761750"/>
            <a:ext cx="2016952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4.3% increase</a:t>
            </a:r>
          </a:p>
        </p:txBody>
      </p:sp>
      <p:sp>
        <p:nvSpPr>
          <p:cNvPr id="47" name="Google Shape;174;p11">
            <a:extLst>
              <a:ext uri="{FF2B5EF4-FFF2-40B4-BE49-F238E27FC236}">
                <a16:creationId xmlns:a16="http://schemas.microsoft.com/office/drawing/2014/main" id="{8F1801B9-6E88-214B-8A0E-45B1BEA9E2B3}"/>
              </a:ext>
            </a:extLst>
          </p:cNvPr>
          <p:cNvSpPr/>
          <p:nvPr/>
        </p:nvSpPr>
        <p:spPr>
          <a:xfrm>
            <a:off x="6822052" y="3891059"/>
            <a:ext cx="158174" cy="136357"/>
          </a:xfrm>
          <a:prstGeom prst="triangle">
            <a:avLst>
              <a:gd name="adj" fmla="val 50000"/>
            </a:avLst>
          </a:prstGeom>
          <a:solidFill>
            <a:srgbClr val="A2B8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68C9BB-42DF-6144-8207-84401BD9AA2D}"/>
              </a:ext>
            </a:extLst>
          </p:cNvPr>
          <p:cNvSpPr txBox="1"/>
          <p:nvPr/>
        </p:nvSpPr>
        <p:spPr>
          <a:xfrm>
            <a:off x="2033209" y="1639408"/>
            <a:ext cx="2493967" cy="12562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Incoming Undergraduate students are 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majority female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diverse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E12EA2-48C4-8A42-A6E7-A0F33AE2EC55}"/>
              </a:ext>
            </a:extLst>
          </p:cNvPr>
          <p:cNvSpPr/>
          <p:nvPr/>
        </p:nvSpPr>
        <p:spPr>
          <a:xfrm>
            <a:off x="1903615" y="3149807"/>
            <a:ext cx="2727454" cy="1021062"/>
          </a:xfrm>
          <a:prstGeom prst="rect">
            <a:avLst/>
          </a:prstGeom>
          <a:solidFill>
            <a:srgbClr val="234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C9EB59-F434-CA4F-BFAE-9A6F41ABC392}"/>
              </a:ext>
            </a:extLst>
          </p:cNvPr>
          <p:cNvSpPr txBox="1"/>
          <p:nvPr/>
        </p:nvSpPr>
        <p:spPr>
          <a:xfrm>
            <a:off x="2034087" y="3229946"/>
            <a:ext cx="2396802" cy="102106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 in 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Hispanic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(19%)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Black or African American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(8%) and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underrepresented minorities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(10%)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Google Shape;129;p9">
            <a:extLst>
              <a:ext uri="{FF2B5EF4-FFF2-40B4-BE49-F238E27FC236}">
                <a16:creationId xmlns:a16="http://schemas.microsoft.com/office/drawing/2014/main" id="{6651995A-FD12-6645-97FD-10CE86C05599}"/>
              </a:ext>
            </a:extLst>
          </p:cNvPr>
          <p:cNvSpPr/>
          <p:nvPr/>
        </p:nvSpPr>
        <p:spPr>
          <a:xfrm>
            <a:off x="1903217" y="4621487"/>
            <a:ext cx="499269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Source: data.emas.ncsu.edu as of Aug </a:t>
            </a:r>
            <a:r>
              <a:rPr lang="en-US" sz="800" dirty="0">
                <a:solidFill>
                  <a:srgbClr val="595959"/>
                </a:solidFill>
              </a:rPr>
              <a:t>30th</a:t>
            </a:r>
            <a:r>
              <a:rPr lang="en-US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2021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dirty="0">
                <a:solidFill>
                  <a:srgbClr val="595959"/>
                </a:solidFill>
              </a:rPr>
              <a:t>Includes Freshman and Transfer Undergraduates Only </a:t>
            </a:r>
            <a:endParaRPr sz="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1E6129-BFCD-7C4C-A9C2-1E88DCAB4119}"/>
              </a:ext>
            </a:extLst>
          </p:cNvPr>
          <p:cNvSpPr/>
          <p:nvPr/>
        </p:nvSpPr>
        <p:spPr>
          <a:xfrm flipH="1">
            <a:off x="226854" y="327728"/>
            <a:ext cx="45719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95C263B-9E39-824B-ABB2-D750E3FF4DBF}"/>
              </a:ext>
            </a:extLst>
          </p:cNvPr>
          <p:cNvSpPr/>
          <p:nvPr/>
        </p:nvSpPr>
        <p:spPr>
          <a:xfrm>
            <a:off x="320200" y="327729"/>
            <a:ext cx="7923766" cy="68192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85D3C31-DDE8-A747-A9AF-7ECCD4296C8D}"/>
              </a:ext>
            </a:extLst>
          </p:cNvPr>
          <p:cNvSpPr txBox="1"/>
          <p:nvPr/>
        </p:nvSpPr>
        <p:spPr>
          <a:xfrm>
            <a:off x="555371" y="327729"/>
            <a:ext cx="7453422" cy="681921"/>
          </a:xfrm>
          <a:prstGeom prst="rect">
            <a:avLst/>
          </a:prstGeom>
          <a:solidFill>
            <a:srgbClr val="CC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2021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UNDERGRAD TRENDS</a:t>
            </a:r>
          </a:p>
        </p:txBody>
      </p:sp>
    </p:spTree>
    <p:extLst>
      <p:ext uri="{BB962C8B-B14F-4D97-AF65-F5344CB8AC3E}">
        <p14:creationId xmlns:p14="http://schemas.microsoft.com/office/powerpoint/2010/main" val="1817532565"/>
      </p:ext>
    </p:extLst>
  </p:cSld>
  <p:clrMapOvr>
    <a:masterClrMapping/>
  </p:clrMapOvr>
</p:sld>
</file>

<file path=ppt/theme/theme1.xml><?xml version="1.0" encoding="utf-8"?>
<a:theme xmlns:a="http://schemas.openxmlformats.org/drawingml/2006/main" name="NCStateU-horizontal-left-logo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874</Words>
  <Application>Microsoft Office PowerPoint</Application>
  <PresentationFormat>On-screen Show (16:9)</PresentationFormat>
  <Paragraphs>293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Narrow</vt:lpstr>
      <vt:lpstr>Calibri</vt:lpstr>
      <vt:lpstr>Noto Sans Symbols</vt:lpstr>
      <vt:lpstr>Wingdings</vt:lpstr>
      <vt:lpstr>NCStateU-horizontal-left-logo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ENROLLMENT 2021</dc:title>
  <dc:creator>Microsoft Office User</dc:creator>
  <cp:lastModifiedBy>Stacey Lynn Davey</cp:lastModifiedBy>
  <cp:revision>90</cp:revision>
  <dcterms:created xsi:type="dcterms:W3CDTF">2021-08-02T16:04:59Z</dcterms:created>
  <dcterms:modified xsi:type="dcterms:W3CDTF">2021-10-06T18:19:58Z</dcterms:modified>
</cp:coreProperties>
</file>