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4F466-9CE7-4759-BFA6-EB91B61796D8}" v="255" dt="2021-12-06T16:57:29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D50D4-F2DC-4CB3-91A3-01BC26A740A9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1A2FC06-0A5A-471A-8992-5FD799670096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u="sng" dirty="0">
              <a:latin typeface="Arial" panose="020B0604020202020204" pitchFamily="34" charset="0"/>
              <a:cs typeface="Arial" panose="020B0604020202020204" pitchFamily="34" charset="0"/>
            </a:rPr>
            <a:t>Institute</a:t>
          </a:r>
        </a:p>
        <a:p>
          <a:pPr>
            <a:buFont typeface="+mj-lt"/>
            <a:buAutoNum type="arabicPeriod"/>
          </a:pP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Centralized repository for resources and educational opportunities related to DEI in STEMM and higher education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9CE32E-4BF6-41AB-8FCA-9974887F952C}" type="parTrans" cxnId="{EF8E19B8-3ED0-48D4-86B5-BAE3EF27B285}">
      <dgm:prSet/>
      <dgm:spPr/>
      <dgm:t>
        <a:bodyPr/>
        <a:lstStyle/>
        <a:p>
          <a:endParaRPr lang="en-US"/>
        </a:p>
      </dgm:t>
    </dgm:pt>
    <dgm:pt modelId="{7C1EF18A-779F-4C0B-8B26-03EC67EA2B4E}" type="sibTrans" cxnId="{EF8E19B8-3ED0-48D4-86B5-BAE3EF27B285}">
      <dgm:prSet/>
      <dgm:spPr/>
      <dgm:t>
        <a:bodyPr/>
        <a:lstStyle/>
        <a:p>
          <a:endParaRPr lang="en-US"/>
        </a:p>
      </dgm:t>
    </dgm:pt>
    <dgm:pt modelId="{8D7C9D3D-3A73-4B1E-AD77-8210C2940DB3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 u="sng" dirty="0">
              <a:latin typeface="Arial" panose="020B0604020202020204" pitchFamily="34" charset="0"/>
              <a:cs typeface="Arial" panose="020B0604020202020204" pitchFamily="34" charset="0"/>
            </a:rPr>
            <a:t>Community</a:t>
          </a:r>
        </a:p>
        <a:p>
          <a:pPr>
            <a:buFont typeface="+mj-lt"/>
            <a:buAutoNum type="arabicPeriod"/>
          </a:pP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Opportunities for members to share and discuss strategies for enhancing DEI in STEMM</a:t>
          </a:r>
        </a:p>
      </dgm:t>
    </dgm:pt>
    <dgm:pt modelId="{F6579819-3DCE-4F44-8F6A-7B345CA86C06}" type="parTrans" cxnId="{6ACFCBA8-9846-4373-9EF5-1AB5B1BAF5F7}">
      <dgm:prSet/>
      <dgm:spPr/>
      <dgm:t>
        <a:bodyPr/>
        <a:lstStyle/>
        <a:p>
          <a:endParaRPr lang="en-US"/>
        </a:p>
      </dgm:t>
    </dgm:pt>
    <dgm:pt modelId="{685A62C3-2B48-4A49-ABA8-CBBB719E9EEB}" type="sibTrans" cxnId="{6ACFCBA8-9846-4373-9EF5-1AB5B1BAF5F7}">
      <dgm:prSet/>
      <dgm:spPr/>
      <dgm:t>
        <a:bodyPr/>
        <a:lstStyle/>
        <a:p>
          <a:endParaRPr lang="en-US"/>
        </a:p>
      </dgm:t>
    </dgm:pt>
    <dgm:pt modelId="{7AE8EC6C-344D-426A-854B-409F64499072}">
      <dgm:prSet/>
      <dgm:spPr/>
      <dgm:t>
        <a:bodyPr/>
        <a:lstStyle/>
        <a:p>
          <a:r>
            <a:rPr lang="en-US" b="0" i="0" u="sng" dirty="0">
              <a:latin typeface="Arial" panose="020B0604020202020204" pitchFamily="34" charset="0"/>
              <a:cs typeface="Arial" panose="020B0604020202020204" pitchFamily="34" charset="0"/>
            </a:rPr>
            <a:t>Awards</a:t>
          </a:r>
        </a:p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Members may apply for awards that recognize commitment to sustainable systemic change re DEI in STEMM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B00B0-3C4F-4670-A353-74D68963140A}" type="parTrans" cxnId="{11ADDBFA-2C21-496B-B302-5E922EF1E49F}">
      <dgm:prSet/>
      <dgm:spPr/>
      <dgm:t>
        <a:bodyPr/>
        <a:lstStyle/>
        <a:p>
          <a:endParaRPr lang="en-US"/>
        </a:p>
      </dgm:t>
    </dgm:pt>
    <dgm:pt modelId="{4EA73769-3FEC-453D-9D71-71BB08186C12}" type="sibTrans" cxnId="{11ADDBFA-2C21-496B-B302-5E922EF1E49F}">
      <dgm:prSet/>
      <dgm:spPr/>
      <dgm:t>
        <a:bodyPr/>
        <a:lstStyle/>
        <a:p>
          <a:endParaRPr lang="en-US"/>
        </a:p>
      </dgm:t>
    </dgm:pt>
    <dgm:pt modelId="{E8969BC3-CEEC-476D-8987-B560E268C98D}" type="pres">
      <dgm:prSet presAssocID="{783D50D4-F2DC-4CB3-91A3-01BC26A740A9}" presName="diagram" presStyleCnt="0">
        <dgm:presLayoutVars>
          <dgm:dir/>
          <dgm:resizeHandles val="exact"/>
        </dgm:presLayoutVars>
      </dgm:prSet>
      <dgm:spPr/>
    </dgm:pt>
    <dgm:pt modelId="{2AF05608-7CF8-4998-86F5-46E41C70392C}" type="pres">
      <dgm:prSet presAssocID="{71A2FC06-0A5A-471A-8992-5FD799670096}" presName="node" presStyleLbl="node1" presStyleIdx="0" presStyleCnt="3" custScaleY="150823" custLinFactNeighborY="25412">
        <dgm:presLayoutVars>
          <dgm:bulletEnabled val="1"/>
        </dgm:presLayoutVars>
      </dgm:prSet>
      <dgm:spPr/>
    </dgm:pt>
    <dgm:pt modelId="{8B30FC9A-83C5-4D34-A0A3-B28D0E0EB277}" type="pres">
      <dgm:prSet presAssocID="{7C1EF18A-779F-4C0B-8B26-03EC67EA2B4E}" presName="sibTrans" presStyleCnt="0"/>
      <dgm:spPr/>
    </dgm:pt>
    <dgm:pt modelId="{913553FD-D71D-4072-BBCA-4104FCFD8489}" type="pres">
      <dgm:prSet presAssocID="{8D7C9D3D-3A73-4B1E-AD77-8210C2940DB3}" presName="node" presStyleLbl="node1" presStyleIdx="1" presStyleCnt="3" custScaleY="150823">
        <dgm:presLayoutVars>
          <dgm:bulletEnabled val="1"/>
        </dgm:presLayoutVars>
      </dgm:prSet>
      <dgm:spPr/>
    </dgm:pt>
    <dgm:pt modelId="{57B9ABF8-6291-4ACC-8FB3-7DEE35F2722A}" type="pres">
      <dgm:prSet presAssocID="{685A62C3-2B48-4A49-ABA8-CBBB719E9EEB}" presName="sibTrans" presStyleCnt="0"/>
      <dgm:spPr/>
    </dgm:pt>
    <dgm:pt modelId="{38CB038C-A33A-4102-A90C-151D2F352278}" type="pres">
      <dgm:prSet presAssocID="{7AE8EC6C-344D-426A-854B-409F64499072}" presName="node" presStyleLbl="node1" presStyleIdx="2" presStyleCnt="3" custScaleY="150823">
        <dgm:presLayoutVars>
          <dgm:bulletEnabled val="1"/>
        </dgm:presLayoutVars>
      </dgm:prSet>
      <dgm:spPr/>
    </dgm:pt>
  </dgm:ptLst>
  <dgm:cxnLst>
    <dgm:cxn modelId="{579E682F-8124-45FE-B11F-7A3CB1CE52CB}" type="presOf" srcId="{7AE8EC6C-344D-426A-854B-409F64499072}" destId="{38CB038C-A33A-4102-A90C-151D2F352278}" srcOrd="0" destOrd="0" presId="urn:microsoft.com/office/officeart/2005/8/layout/default"/>
    <dgm:cxn modelId="{0CB1228B-DFD4-4969-A2BD-4350A133E17D}" type="presOf" srcId="{8D7C9D3D-3A73-4B1E-AD77-8210C2940DB3}" destId="{913553FD-D71D-4072-BBCA-4104FCFD8489}" srcOrd="0" destOrd="0" presId="urn:microsoft.com/office/officeart/2005/8/layout/default"/>
    <dgm:cxn modelId="{A7CB1196-C3D2-413F-BBEE-EC04062CE85D}" type="presOf" srcId="{783D50D4-F2DC-4CB3-91A3-01BC26A740A9}" destId="{E8969BC3-CEEC-476D-8987-B560E268C98D}" srcOrd="0" destOrd="0" presId="urn:microsoft.com/office/officeart/2005/8/layout/default"/>
    <dgm:cxn modelId="{6ACFCBA8-9846-4373-9EF5-1AB5B1BAF5F7}" srcId="{783D50D4-F2DC-4CB3-91A3-01BC26A740A9}" destId="{8D7C9D3D-3A73-4B1E-AD77-8210C2940DB3}" srcOrd="1" destOrd="0" parTransId="{F6579819-3DCE-4F44-8F6A-7B345CA86C06}" sibTransId="{685A62C3-2B48-4A49-ABA8-CBBB719E9EEB}"/>
    <dgm:cxn modelId="{EF8E19B8-3ED0-48D4-86B5-BAE3EF27B285}" srcId="{783D50D4-F2DC-4CB3-91A3-01BC26A740A9}" destId="{71A2FC06-0A5A-471A-8992-5FD799670096}" srcOrd="0" destOrd="0" parTransId="{099CE32E-4BF6-41AB-8FCA-9974887F952C}" sibTransId="{7C1EF18A-779F-4C0B-8B26-03EC67EA2B4E}"/>
    <dgm:cxn modelId="{65174CD1-AFBB-4D5E-9642-14675A3B7AC9}" type="presOf" srcId="{71A2FC06-0A5A-471A-8992-5FD799670096}" destId="{2AF05608-7CF8-4998-86F5-46E41C70392C}" srcOrd="0" destOrd="0" presId="urn:microsoft.com/office/officeart/2005/8/layout/default"/>
    <dgm:cxn modelId="{11ADDBFA-2C21-496B-B302-5E922EF1E49F}" srcId="{783D50D4-F2DC-4CB3-91A3-01BC26A740A9}" destId="{7AE8EC6C-344D-426A-854B-409F64499072}" srcOrd="2" destOrd="0" parTransId="{7C1B00B0-3C4F-4670-A353-74D68963140A}" sibTransId="{4EA73769-3FEC-453D-9D71-71BB08186C12}"/>
    <dgm:cxn modelId="{F56A6D55-32D5-4E8B-92B2-FFA726BDF1DC}" type="presParOf" srcId="{E8969BC3-CEEC-476D-8987-B560E268C98D}" destId="{2AF05608-7CF8-4998-86F5-46E41C70392C}" srcOrd="0" destOrd="0" presId="urn:microsoft.com/office/officeart/2005/8/layout/default"/>
    <dgm:cxn modelId="{F287B786-B225-4C27-B225-FA4CD9B6441C}" type="presParOf" srcId="{E8969BC3-CEEC-476D-8987-B560E268C98D}" destId="{8B30FC9A-83C5-4D34-A0A3-B28D0E0EB277}" srcOrd="1" destOrd="0" presId="urn:microsoft.com/office/officeart/2005/8/layout/default"/>
    <dgm:cxn modelId="{9C1E9F19-F711-41A4-97EA-304F3A5870A0}" type="presParOf" srcId="{E8969BC3-CEEC-476D-8987-B560E268C98D}" destId="{913553FD-D71D-4072-BBCA-4104FCFD8489}" srcOrd="2" destOrd="0" presId="urn:microsoft.com/office/officeart/2005/8/layout/default"/>
    <dgm:cxn modelId="{BACE12BF-10D7-46A5-BD06-62AB8DD785E7}" type="presParOf" srcId="{E8969BC3-CEEC-476D-8987-B560E268C98D}" destId="{57B9ABF8-6291-4ACC-8FB3-7DEE35F2722A}" srcOrd="3" destOrd="0" presId="urn:microsoft.com/office/officeart/2005/8/layout/default"/>
    <dgm:cxn modelId="{F4911834-BCC0-498C-AD32-EC8A9147B1F2}" type="presParOf" srcId="{E8969BC3-CEEC-476D-8987-B560E268C98D}" destId="{38CB038C-A33A-4102-A90C-151D2F35227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05608-7CF8-4998-86F5-46E41C70392C}">
      <dsp:nvSpPr>
        <dsp:cNvPr id="0" name=""/>
        <dsp:cNvSpPr/>
      </dsp:nvSpPr>
      <dsp:spPr>
        <a:xfrm>
          <a:off x="0" y="0"/>
          <a:ext cx="2571749" cy="2327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900" b="0" i="0" u="sng" kern="1200" dirty="0">
              <a:latin typeface="Arial" panose="020B0604020202020204" pitchFamily="34" charset="0"/>
              <a:cs typeface="Arial" panose="020B0604020202020204" pitchFamily="34" charset="0"/>
            </a:rPr>
            <a:t>Institute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Centralized repository for resources and educational opportunities related to DEI in STEMM and higher education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571749" cy="2327274"/>
      </dsp:txXfrm>
    </dsp:sp>
    <dsp:sp modelId="{913553FD-D71D-4072-BBCA-4104FCFD8489}">
      <dsp:nvSpPr>
        <dsp:cNvPr id="0" name=""/>
        <dsp:cNvSpPr/>
      </dsp:nvSpPr>
      <dsp:spPr>
        <a:xfrm>
          <a:off x="2828925" y="0"/>
          <a:ext cx="2571749" cy="2327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900" b="0" i="0" u="sng" kern="1200" dirty="0">
              <a:latin typeface="Arial" panose="020B0604020202020204" pitchFamily="34" charset="0"/>
              <a:cs typeface="Arial" panose="020B0604020202020204" pitchFamily="34" charset="0"/>
            </a:rPr>
            <a:t>Community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Opportunities for members to share and discuss strategies for enhancing DEI in STEMM</a:t>
          </a:r>
        </a:p>
      </dsp:txBody>
      <dsp:txXfrm>
        <a:off x="2828925" y="0"/>
        <a:ext cx="2571749" cy="2327274"/>
      </dsp:txXfrm>
    </dsp:sp>
    <dsp:sp modelId="{38CB038C-A33A-4102-A90C-151D2F352278}">
      <dsp:nvSpPr>
        <dsp:cNvPr id="0" name=""/>
        <dsp:cNvSpPr/>
      </dsp:nvSpPr>
      <dsp:spPr>
        <a:xfrm>
          <a:off x="5657849" y="0"/>
          <a:ext cx="2571749" cy="2327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sng" kern="1200" dirty="0">
              <a:latin typeface="Arial" panose="020B0604020202020204" pitchFamily="34" charset="0"/>
              <a:cs typeface="Arial" panose="020B0604020202020204" pitchFamily="34" charset="0"/>
            </a:rPr>
            <a:t>Awards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Members may apply for awards that recognize commitment to sustainable systemic change re DEI in STEMM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7849" y="0"/>
        <a:ext cx="2571749" cy="2327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35563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50504"/>
            <a:ext cx="8229600" cy="80129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12/7/21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75085"/>
            <a:ext cx="8229600" cy="80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66950"/>
            <a:ext cx="8229600" cy="232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12/7/21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52194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achange.aa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lschwab@ncsu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740044" y="1001136"/>
            <a:ext cx="7772400" cy="1102519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SEA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03655"/>
            <a:ext cx="6400800" cy="1615938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TEMM </a:t>
            </a:r>
            <a:r>
              <a:rPr lang="en-US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quity </a:t>
            </a:r>
            <a:r>
              <a:rPr lang="en-US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chievement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comprehensive initiative from the American Association for the Advancement of Science (AAAS)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https://seachange.aaas.org/</a:t>
            </a:r>
            <a:endParaRPr lang="en-US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Sheri L. Schwab, Vice Provost for Institutional Equity and Diversity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191EC-D3B3-4C1B-A9B4-4DB42F7A9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SEA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3448E-4FA4-4C80-A080-F5DAA7376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proven self-assessment process to effect sustainable, positive change for DEI in STEMM at U.S. institutions of higher education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NC State joined in 2020 as the third charter member </a:t>
            </a: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NC State participates in collaborative idea-sharing sessions with this cohort of 17+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1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F5F6E-D9B4-4BF8-BF1E-2AFEF8D87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5085"/>
            <a:ext cx="6612752" cy="801290"/>
          </a:xfrm>
        </p:spPr>
        <p:txBody>
          <a:bodyPr/>
          <a:lstStyle/>
          <a:p>
            <a:r>
              <a:rPr lang="en-US" dirty="0"/>
              <a:t>The Three Pillars of SEA Change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5C3332B-BEC3-40B5-AF03-4A1E523E4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698487"/>
              </p:ext>
            </p:extLst>
          </p:nvPr>
        </p:nvGraphicFramePr>
        <p:xfrm>
          <a:off x="457200" y="2266950"/>
          <a:ext cx="8229600" cy="232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38B92727-52DD-4920-A0B8-CCA7EACC0F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1396" y="675085"/>
            <a:ext cx="1315877" cy="132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4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4E43-4952-489A-A7A6-71994847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Bronze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F187-5B4F-44F8-A36B-44FBC7E7E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860997"/>
            <a:ext cx="3181082" cy="2733627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</a:t>
            </a:r>
            <a:r>
              <a:rPr lang="en-US" sz="1800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ommitment and action to assess and remove structural and systemic barriers to the inclusion of all individuals of talent, which enhances quality of learning and work and supports STEM excellence.”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FD7B3-CBD2-4EA0-92AE-565CAF664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2980" y="1476375"/>
            <a:ext cx="4803820" cy="3118249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 include: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in-depth, data-rich self-assessment of institutional makeup, policies, </a:t>
            </a: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hiring and career transitions,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culture &amp; climate;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Identification of “data gaps” and plans to collect missing information in the future;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Identification of significant issues &amp; barriers related to DEI;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SMART action plan.</a:t>
            </a:r>
          </a:p>
        </p:txBody>
      </p:sp>
    </p:spTree>
    <p:extLst>
      <p:ext uri="{BB962C8B-B14F-4D97-AF65-F5344CB8AC3E}">
        <p14:creationId xmlns:p14="http://schemas.microsoft.com/office/powerpoint/2010/main" val="241789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1CAE-EB7D-4530-8A20-4B38181E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State’s Aims for Participating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8D47-8B6E-458A-9C41-52E59E240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6726"/>
            <a:ext cx="8229600" cy="232767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UniversLight"/>
              </a:rPr>
              <a:t>Conduct a comprehensive and thoughtfully-designed self-assessment that can be used as a benchmarking tool for periodic analysis;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UniversLight"/>
              </a:rPr>
              <a:t>Identify short- and long-term goals that will assist in sustainable and systemic progress toward a more diverse, equitable and inclusive NC State;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UniversLight"/>
              </a:rPr>
              <a:t>Implement an accountability structure, buttressed by SEA Change’s peer review process, to strengthen NC State’s efforts;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UniversLight"/>
              </a:rPr>
              <a:t>Deepen understanding of the need for DEI in achieving innovation from an academic lens;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UniversLight"/>
              </a:rPr>
              <a:t>Increase recruitment, retention and climate for faculty, staff and students in STEMM (and throughout the university).</a:t>
            </a:r>
          </a:p>
        </p:txBody>
      </p:sp>
    </p:spTree>
    <p:extLst>
      <p:ext uri="{BB962C8B-B14F-4D97-AF65-F5344CB8AC3E}">
        <p14:creationId xmlns:p14="http://schemas.microsoft.com/office/powerpoint/2010/main" val="376380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770389-723F-4789-B72E-16EEDB5A3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397" y="1923404"/>
            <a:ext cx="3754191" cy="287504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5877626-31C0-49F8-B31E-3F4B88B4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50F2D-B737-46E3-BE83-CEF910E54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296"/>
            <a:ext cx="4604197" cy="287504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NC State has assembled its Self Assessment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Team will engage in assessment and goal-setting Dec 21 – Apr 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Website to help communicate progress (coming soon)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 to submit application for Bronze Award in April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9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740044" y="1001136"/>
            <a:ext cx="7772400" cy="1102519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For more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163" y="2103655"/>
            <a:ext cx="6974237" cy="161593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Sheri L. Schwab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Vice Provost for Institutional Equity and Diversity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slschwab@ncsu.edu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919.515.4559</a:t>
            </a:r>
          </a:p>
        </p:txBody>
      </p:sp>
    </p:spTree>
    <p:extLst>
      <p:ext uri="{BB962C8B-B14F-4D97-AF65-F5344CB8AC3E}">
        <p14:creationId xmlns:p14="http://schemas.microsoft.com/office/powerpoint/2010/main" val="3923143569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ncstate-ppt-template-16x9-horizontal-left-brick</Template>
  <TotalTime>52</TotalTime>
  <Words>400</Words>
  <Application>Microsoft Macintosh PowerPoint</Application>
  <PresentationFormat>On-screen Show (16:9)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UniversLight</vt:lpstr>
      <vt:lpstr>NCStateU-horizontal-left-logo</vt:lpstr>
      <vt:lpstr>SEA Change</vt:lpstr>
      <vt:lpstr>What is SEA Change?</vt:lpstr>
      <vt:lpstr>The Three Pillars of SEA Change</vt:lpstr>
      <vt:lpstr>Bronze Award</vt:lpstr>
      <vt:lpstr>NC State’s Aims for Participating</vt:lpstr>
      <vt:lpstr>Next Steps</vt:lpstr>
      <vt:lpstr>For more information</vt:lpstr>
    </vt:vector>
  </TitlesOfParts>
  <Company>NC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Circosta</dc:creator>
  <cp:lastModifiedBy>Microsoft Office User</cp:lastModifiedBy>
  <cp:revision>3</cp:revision>
  <dcterms:created xsi:type="dcterms:W3CDTF">2021-12-06T16:25:38Z</dcterms:created>
  <dcterms:modified xsi:type="dcterms:W3CDTF">2021-12-07T13:42:22Z</dcterms:modified>
</cp:coreProperties>
</file>