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e6d82e5a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1e6d82e5a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31fb795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231fb795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 - rising cost of tuition, mounting debt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31fb795f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31fb795f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31fb795f6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31fb795f6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31fb795f6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31fb795f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e6d82e5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e6d82e5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e6d82e5ab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e6d82e5a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e6d82e5a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e6d82e5a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1e6d82e5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1e6d82e5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○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■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Char char="●"/>
              <a:defRPr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dtully@ncsu.edu" TargetMode="External"/><Relationship Id="rId4" Type="http://schemas.openxmlformats.org/officeDocument/2006/relationships/hyperlink" Target="mailto:wmcross@ncsu.edu" TargetMode="External"/><Relationship Id="rId5" Type="http://schemas.openxmlformats.org/officeDocument/2006/relationships/hyperlink" Target="mailto:svsteven@ncsu.edu" TargetMode="External"/><Relationship Id="rId6" Type="http://schemas.openxmlformats.org/officeDocument/2006/relationships/image" Target="../media/image15.png"/><Relationship Id="rId7" Type="http://schemas.openxmlformats.org/officeDocument/2006/relationships/hyperlink" Target="https://www.wcl.american.edu/impact/initiatives-programs/pijip/documents/code-of-best-practices-in-fair-use-for-open-educational-resources/" TargetMode="External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textbooks.lib.ncsu.edu/" TargetMode="External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https://www.lib.ncsu.edu/alttextbook" TargetMode="External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lib.ncsu.edu/news/main-news/libraries-announces-its-annual-alt-textbook-grants-faculty" TargetMode="External"/><Relationship Id="rId4" Type="http://schemas.openxmlformats.org/officeDocument/2006/relationships/image" Target="../media/image4.png"/><Relationship Id="rId11" Type="http://schemas.openxmlformats.org/officeDocument/2006/relationships/image" Target="../media/image6.png"/><Relationship Id="rId10" Type="http://schemas.openxmlformats.org/officeDocument/2006/relationships/image" Target="../media/image7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3.jpg"/><Relationship Id="rId7" Type="http://schemas.openxmlformats.org/officeDocument/2006/relationships/image" Target="../media/image14.png"/><Relationship Id="rId8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lib.ncsu.edu/stories/libraries-open-pedagogy-incubator-sharing-information-lowering-barriers-and-engaging-more" TargetMode="External"/><Relationship Id="rId4" Type="http://schemas.openxmlformats.org/officeDocument/2006/relationships/hyperlink" Target="https://www.lib.ncsu.edu/alttextbook" TargetMode="External"/><Relationship Id="rId5" Type="http://schemas.openxmlformats.org/officeDocument/2006/relationships/hyperlink" Target="https://www.lib.ncsu.edu/alttextbook" TargetMode="External"/><Relationship Id="rId6" Type="http://schemas.openxmlformats.org/officeDocument/2006/relationships/hyperlink" Target="https://www.lib.ncsu.edu/alttextbook" TargetMode="External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430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Oswald"/>
                <a:ea typeface="Oswald"/>
                <a:cs typeface="Oswald"/>
                <a:sym typeface="Oswald"/>
              </a:rPr>
              <a:t>Supporting Affordability and Equity in Course Materials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303025" y="4028625"/>
            <a:ext cx="153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David Tully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637025" y="4028625"/>
            <a:ext cx="153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Will Cross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263" y="0"/>
            <a:ext cx="1787474" cy="17874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589025" y="4028625"/>
            <a:ext cx="2241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Sheariah Stevens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693425" y="2740300"/>
            <a:ext cx="2104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David Tully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dtully@ncsu.edu</a:t>
            </a:r>
            <a:r>
              <a:rPr lang="en" sz="2000">
                <a:latin typeface="Oswald"/>
                <a:ea typeface="Oswald"/>
                <a:cs typeface="Oswald"/>
                <a:sym typeface="Oswald"/>
              </a:rPr>
              <a:t>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6114500" y="2740300"/>
            <a:ext cx="2595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Will Cross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wmcross@ncsu.edu</a:t>
            </a:r>
            <a:r>
              <a:rPr lang="en" sz="2000">
                <a:latin typeface="Oswald"/>
                <a:ea typeface="Oswald"/>
                <a:cs typeface="Oswald"/>
                <a:sym typeface="Oswald"/>
              </a:rPr>
              <a:t>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3182138" y="2740300"/>
            <a:ext cx="2595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Oswald"/>
                <a:ea typeface="Oswald"/>
                <a:cs typeface="Oswald"/>
                <a:sym typeface="Oswald"/>
              </a:rPr>
              <a:t>Sheariah Stevens </a:t>
            </a:r>
            <a:r>
              <a:rPr lang="en" sz="20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5"/>
              </a:rPr>
              <a:t>svsteven@ncsu.edu</a:t>
            </a:r>
            <a:r>
              <a:rPr lang="en" sz="2000">
                <a:latin typeface="Oswald"/>
                <a:ea typeface="Oswald"/>
                <a:cs typeface="Oswald"/>
                <a:sym typeface="Oswald"/>
              </a:rPr>
              <a:t>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150" y="4502925"/>
            <a:ext cx="1351826" cy="47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2705725" y="4494250"/>
            <a:ext cx="448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swald"/>
                <a:ea typeface="Oswald"/>
                <a:cs typeface="Oswald"/>
                <a:sym typeface="Oswald"/>
              </a:rPr>
              <a:t>Unless otherwise marked, all images are used under fair use as described </a:t>
            </a:r>
            <a:endParaRPr sz="10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swald"/>
                <a:ea typeface="Oswald"/>
                <a:cs typeface="Oswald"/>
                <a:sym typeface="Oswald"/>
              </a:rPr>
              <a:t>in the </a:t>
            </a:r>
            <a:r>
              <a:rPr lang="en" sz="1000" u="sng">
                <a:solidFill>
                  <a:srgbClr val="0097A7"/>
                </a:solidFill>
                <a:latin typeface="Oswald"/>
                <a:ea typeface="Oswald"/>
                <a:cs typeface="Oswald"/>
                <a:sym typeface="Oswa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Code of Best Practice in Fair Use for OER</a:t>
            </a:r>
            <a:endParaRPr sz="1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43777" y="3660704"/>
            <a:ext cx="1479549" cy="147957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 txBox="1"/>
          <p:nvPr/>
        </p:nvSpPr>
        <p:spPr>
          <a:xfrm>
            <a:off x="693425" y="1018050"/>
            <a:ext cx="7890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Oswald"/>
                <a:ea typeface="Oswald"/>
                <a:cs typeface="Oswald"/>
                <a:sym typeface="Oswald"/>
              </a:rPr>
              <a:t>Review slides and discover more information: </a:t>
            </a:r>
            <a:r>
              <a:rPr lang="en" sz="3200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go.ncsu.edu/alt_textbook</a:t>
            </a:r>
            <a:endParaRPr sz="3200">
              <a:solidFill>
                <a:srgbClr val="FF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0538" y="0"/>
            <a:ext cx="6542925" cy="49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6078700" y="4901100"/>
            <a:ext cx="2961300" cy="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63744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363744"/>
                </a:solidFill>
              </a:rPr>
              <a:t>Bureau of Labor Statistics http://www.bls.gov/cpi/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76922" l="0" r="0" t="0"/>
          <a:stretch/>
        </p:blipFill>
        <p:spPr>
          <a:xfrm>
            <a:off x="833725" y="747890"/>
            <a:ext cx="7476551" cy="8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0" l="0" r="0" t="22720"/>
          <a:stretch/>
        </p:blipFill>
        <p:spPr>
          <a:xfrm>
            <a:off x="833725" y="1553440"/>
            <a:ext cx="7476551" cy="281903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818300" y="4779900"/>
            <a:ext cx="73257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https://studentservices.ncsu.edu/your-money/financial-aid/estimated-cost-of-attendance/undergraduate-student/</a:t>
            </a:r>
            <a:endParaRPr sz="11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25" y="471538"/>
            <a:ext cx="7903951" cy="420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563400" y="4694175"/>
            <a:ext cx="55806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Avenir"/>
                <a:ea typeface="Avenir"/>
                <a:cs typeface="Avenir"/>
                <a:sym typeface="Avenir"/>
              </a:rPr>
              <a:t>2018 “Student Textbook and Course Materials Survey,” Florida Virtual Campus, 2018</a:t>
            </a:r>
            <a:endParaRPr sz="11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63" y="1578025"/>
            <a:ext cx="8264874" cy="22236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112125" y="196225"/>
            <a:ext cx="80727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The Impact of Textbook Cost</a:t>
            </a:r>
            <a:endParaRPr b="1" sz="25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We Do</a:t>
            </a:r>
            <a:endParaRPr b="1"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7882" l="1327" r="1754" t="16181"/>
          <a:stretch/>
        </p:blipFill>
        <p:spPr>
          <a:xfrm>
            <a:off x="623675" y="1089500"/>
            <a:ext cx="7020101" cy="30937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1176400" y="4355125"/>
            <a:ext cx="609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https://textbooks.lib.ncsu.edu/</a:t>
            </a:r>
            <a:r>
              <a:rPr lang="en" sz="2000">
                <a:latin typeface="Oswald"/>
                <a:ea typeface="Oswald"/>
                <a:cs typeface="Oswald"/>
                <a:sym typeface="Oswald"/>
              </a:rPr>
              <a:t>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3777" y="3660704"/>
            <a:ext cx="1479549" cy="1479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We Do</a:t>
            </a:r>
            <a:endParaRPr b="1"/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3">
            <a:alphaModFix/>
          </a:blip>
          <a:srcRect b="8764" l="11303" r="13235" t="16002"/>
          <a:stretch/>
        </p:blipFill>
        <p:spPr>
          <a:xfrm>
            <a:off x="1081450" y="984300"/>
            <a:ext cx="6269448" cy="351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1176400" y="4355125"/>
            <a:ext cx="6093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https://www.lib.ncsu.edu/alttextbook</a:t>
            </a:r>
            <a:r>
              <a:rPr lang="en" sz="2000">
                <a:latin typeface="Oswald"/>
                <a:ea typeface="Oswald"/>
                <a:cs typeface="Oswald"/>
                <a:sym typeface="Oswald"/>
              </a:rPr>
              <a:t>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3777" y="3660704"/>
            <a:ext cx="1479549" cy="1479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3"/>
              </a:rPr>
              <a:t>Alt-Textbook Awards for 2021-22</a:t>
            </a:r>
            <a:r>
              <a:rPr b="1" lang="en"/>
              <a:t>: </a:t>
            </a:r>
            <a:r>
              <a:rPr lang="en"/>
              <a:t>$75,432 per semester</a:t>
            </a:r>
            <a:endParaRPr/>
          </a:p>
        </p:txBody>
      </p:sp>
      <p:sp>
        <p:nvSpPr>
          <p:cNvPr id="109" name="Google Shape;109;p20"/>
          <p:cNvSpPr txBox="1"/>
          <p:nvPr/>
        </p:nvSpPr>
        <p:spPr>
          <a:xfrm>
            <a:off x="509425" y="2369375"/>
            <a:ext cx="181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swald"/>
                <a:ea typeface="Oswald"/>
                <a:cs typeface="Oswald"/>
                <a:sym typeface="Oswald"/>
              </a:rPr>
              <a:t>Renee Harrington</a:t>
            </a:r>
            <a:endParaRPr b="1" sz="1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Health &amp; Exercise Studies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2735988" y="2364150"/>
            <a:ext cx="1549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swald"/>
                <a:ea typeface="Oswald"/>
                <a:cs typeface="Oswald"/>
                <a:sym typeface="Oswald"/>
              </a:rPr>
              <a:t>Jeffery Braden</a:t>
            </a:r>
            <a:endParaRPr b="1" sz="1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Psychology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588438" y="2397363"/>
            <a:ext cx="171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swald"/>
                <a:ea typeface="Oswald"/>
                <a:cs typeface="Oswald"/>
                <a:sym typeface="Oswald"/>
              </a:rPr>
              <a:t>Carlos Goller</a:t>
            </a:r>
            <a:endParaRPr b="1" sz="1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Biological Sciences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12" name="Google Shape;112;p20"/>
          <p:cNvGrpSpPr/>
          <p:nvPr/>
        </p:nvGrpSpPr>
        <p:grpSpPr>
          <a:xfrm>
            <a:off x="700525" y="876300"/>
            <a:ext cx="7381477" cy="1493084"/>
            <a:chOff x="700525" y="984350"/>
            <a:chExt cx="7381477" cy="1493084"/>
          </a:xfrm>
        </p:grpSpPr>
        <p:pic>
          <p:nvPicPr>
            <p:cNvPr id="113" name="Google Shape;113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00525" y="984350"/>
              <a:ext cx="1474927" cy="14743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726180" y="984375"/>
              <a:ext cx="1472184" cy="1472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67982" y="1005250"/>
              <a:ext cx="1472184" cy="1472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609818" y="985450"/>
              <a:ext cx="1472184" cy="14721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20"/>
          <p:cNvSpPr txBox="1"/>
          <p:nvPr/>
        </p:nvSpPr>
        <p:spPr>
          <a:xfrm>
            <a:off x="6609800" y="2387100"/>
            <a:ext cx="1549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Oswald"/>
                <a:ea typeface="Oswald"/>
                <a:cs typeface="Oswald"/>
                <a:sym typeface="Oswald"/>
              </a:rPr>
              <a:t>Bevin Maultsby</a:t>
            </a:r>
            <a:endParaRPr b="1" sz="12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Mathematics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grpSp>
        <p:nvGrpSpPr>
          <p:cNvPr id="118" name="Google Shape;118;p20"/>
          <p:cNvGrpSpPr/>
          <p:nvPr/>
        </p:nvGrpSpPr>
        <p:grpSpPr>
          <a:xfrm>
            <a:off x="700500" y="2974325"/>
            <a:ext cx="7381527" cy="1485834"/>
            <a:chOff x="700500" y="3073875"/>
            <a:chExt cx="7381527" cy="1485834"/>
          </a:xfrm>
        </p:grpSpPr>
        <p:pic>
          <p:nvPicPr>
            <p:cNvPr id="119" name="Google Shape;119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00500" y="3087525"/>
              <a:ext cx="1472184" cy="1472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813304" y="3087525"/>
              <a:ext cx="1472184" cy="1472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667306" y="3086500"/>
              <a:ext cx="1472184" cy="14721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609843" y="3073875"/>
              <a:ext cx="1472184" cy="147218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" name="Google Shape;123;p20"/>
          <p:cNvGrpSpPr/>
          <p:nvPr/>
        </p:nvGrpSpPr>
        <p:grpSpPr>
          <a:xfrm>
            <a:off x="533475" y="4404175"/>
            <a:ext cx="7625825" cy="620525"/>
            <a:chOff x="531175" y="4493275"/>
            <a:chExt cx="7625825" cy="620525"/>
          </a:xfrm>
        </p:grpSpPr>
        <p:sp>
          <p:nvSpPr>
            <p:cNvPr id="124" name="Google Shape;124;p20"/>
            <p:cNvSpPr txBox="1"/>
            <p:nvPr/>
          </p:nvSpPr>
          <p:spPr>
            <a:xfrm>
              <a:off x="531175" y="4493700"/>
              <a:ext cx="18108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Oswald"/>
                  <a:ea typeface="Oswald"/>
                  <a:cs typeface="Oswald"/>
                  <a:sym typeface="Oswald"/>
                </a:rPr>
                <a:t>Arianna Soldati</a:t>
              </a:r>
              <a:endParaRPr b="1" sz="12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Oswald"/>
                  <a:ea typeface="Oswald"/>
                  <a:cs typeface="Oswald"/>
                  <a:sym typeface="Oswald"/>
                </a:rPr>
                <a:t>Marine, Earth &amp; Atmospheric</a:t>
              </a:r>
              <a:endParaRPr sz="12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25" name="Google Shape;125;p20"/>
            <p:cNvSpPr txBox="1"/>
            <p:nvPr/>
          </p:nvSpPr>
          <p:spPr>
            <a:xfrm>
              <a:off x="2341975" y="4493275"/>
              <a:ext cx="2361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Oswald"/>
                  <a:ea typeface="Oswald"/>
                  <a:cs typeface="Oswald"/>
                  <a:sym typeface="Oswald"/>
                </a:rPr>
                <a:t>François Birgand</a:t>
              </a:r>
              <a:endParaRPr b="1" sz="12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Oswald"/>
                  <a:ea typeface="Oswald"/>
                  <a:cs typeface="Oswald"/>
                  <a:sym typeface="Oswald"/>
                </a:rPr>
                <a:t>Biological &amp; Agricultural Engineering</a:t>
              </a:r>
              <a:endParaRPr sz="12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26" name="Google Shape;126;p20"/>
            <p:cNvSpPr txBox="1"/>
            <p:nvPr/>
          </p:nvSpPr>
          <p:spPr>
            <a:xfrm>
              <a:off x="4703338" y="4559700"/>
              <a:ext cx="1549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Oswald"/>
                  <a:ea typeface="Oswald"/>
                  <a:cs typeface="Oswald"/>
                  <a:sym typeface="Oswald"/>
                </a:rPr>
                <a:t>Thayer Morrill</a:t>
              </a:r>
              <a:endParaRPr b="1" sz="12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Oswald"/>
                  <a:ea typeface="Oswald"/>
                  <a:cs typeface="Oswald"/>
                  <a:sym typeface="Oswald"/>
                </a:rPr>
                <a:t>Management</a:t>
              </a:r>
              <a:endParaRPr sz="1200"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27" name="Google Shape;127;p20"/>
            <p:cNvSpPr txBox="1"/>
            <p:nvPr/>
          </p:nvSpPr>
          <p:spPr>
            <a:xfrm>
              <a:off x="6607500" y="4559700"/>
              <a:ext cx="1549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latin typeface="Oswald"/>
                  <a:ea typeface="Oswald"/>
                  <a:cs typeface="Oswald"/>
                  <a:sym typeface="Oswald"/>
                </a:rPr>
                <a:t>Marc Russo</a:t>
              </a:r>
              <a:endParaRPr b="1" sz="1200"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Oswald"/>
                  <a:ea typeface="Oswald"/>
                  <a:cs typeface="Oswald"/>
                  <a:sym typeface="Oswald"/>
                </a:rPr>
                <a:t>Art+Design</a:t>
              </a:r>
              <a:endParaRPr sz="1200"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You Can Do</a:t>
            </a:r>
            <a:endParaRPr b="1"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Tell your students and i</a:t>
            </a:r>
            <a:r>
              <a:rPr lang="en" sz="2000"/>
              <a:t>nclude the Libraries as a resource in your syllabi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Tell the Bookstore what textbooks you’re using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Check out the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Open Pedagogy Incubator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Review an Open Textbook</a:t>
            </a:r>
            <a:r>
              <a:rPr lang="en" sz="2000"/>
              <a:t> ($200 grant support)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Adapt/Adopt/Create an Open Textbook</a:t>
            </a:r>
            <a:r>
              <a:rPr lang="en" sz="2000"/>
              <a:t> </a:t>
            </a:r>
            <a:r>
              <a:rPr lang="en" sz="2000"/>
              <a:t>($2,500 grant support)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u="sng">
                <a:solidFill>
                  <a:schemeClr val="hlink"/>
                </a:solidFill>
                <a:hlinkClick r:id="rId6"/>
              </a:rPr>
              <a:t>Partner with other faculty on a group project</a:t>
            </a:r>
            <a:r>
              <a:rPr lang="en" sz="2000"/>
              <a:t> </a:t>
            </a:r>
            <a:r>
              <a:rPr lang="en" sz="2000"/>
              <a:t>($2,500 per participant grant support)</a:t>
            </a:r>
            <a:endParaRPr sz="2000"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3777" y="3660704"/>
            <a:ext cx="1479549" cy="1479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