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2251acd65c_0_204:notes"/>
          <p:cNvSpPr/>
          <p:nvPr>
            <p:ph idx="2" type="sldImg"/>
          </p:nvPr>
        </p:nvSpPr>
        <p:spPr>
          <a:xfrm>
            <a:off x="701964" y="1143000"/>
            <a:ext cx="5454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g12251acd65c_0_204:notes"/>
          <p:cNvSpPr txBox="1"/>
          <p:nvPr>
            <p:ph idx="1" type="body"/>
          </p:nvPr>
        </p:nvSpPr>
        <p:spPr>
          <a:xfrm>
            <a:off x="686421" y="4400238"/>
            <a:ext cx="5485200" cy="36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FC</a:t>
            </a:r>
            <a:endParaRPr/>
          </a:p>
        </p:txBody>
      </p:sp>
      <p:sp>
        <p:nvSpPr>
          <p:cNvPr id="93" name="Google Shape;93;g12251acd65c_0_204:notes"/>
          <p:cNvSpPr txBox="1"/>
          <p:nvPr>
            <p:ph idx="12" type="sldNum"/>
          </p:nvPr>
        </p:nvSpPr>
        <p:spPr>
          <a:xfrm>
            <a:off x="3884026" y="8684926"/>
            <a:ext cx="2972400" cy="4590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b0850c8a79_1_197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b0850c8a79_1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b0a56f64b0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b0a56f64b0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b0a56f64b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b0a56f64b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b0a56f64b0_0_5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b0a56f64b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b0a56f64b0_0_10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b0a56f64b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b0a56f64b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b0a56f64b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" sz="2200">
                <a:solidFill>
                  <a:schemeClr val="dk1"/>
                </a:solidFill>
              </a:rPr>
              <a:t>alternate credentials, hiring, evaluations, qualifications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b0a56f64b0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b0a56f64b0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b0a56f64b0_0_31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b0a56f64b0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b0850c8a79_1_101:notes"/>
          <p:cNvSpPr/>
          <p:nvPr>
            <p:ph idx="2" type="sldImg"/>
          </p:nvPr>
        </p:nvSpPr>
        <p:spPr>
          <a:xfrm>
            <a:off x="38130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b0850c8a79_1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b0a56f64b0_0_126:notes"/>
          <p:cNvSpPr/>
          <p:nvPr>
            <p:ph idx="2" type="sldImg"/>
          </p:nvPr>
        </p:nvSpPr>
        <p:spPr>
          <a:xfrm>
            <a:off x="701964" y="1143000"/>
            <a:ext cx="5454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g2b0a56f64b0_0_126:notes"/>
          <p:cNvSpPr txBox="1"/>
          <p:nvPr>
            <p:ph idx="1" type="body"/>
          </p:nvPr>
        </p:nvSpPr>
        <p:spPr>
          <a:xfrm>
            <a:off x="686421" y="4400238"/>
            <a:ext cx="5485200" cy="36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00" lIns="89600" spcFirstLastPara="1" rIns="89600" wrap="square" tIns="448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3" name="Google Shape;143;g2b0a56f64b0_0_126:notes"/>
          <p:cNvSpPr txBox="1"/>
          <p:nvPr>
            <p:ph idx="12" type="sldNum"/>
          </p:nvPr>
        </p:nvSpPr>
        <p:spPr>
          <a:xfrm>
            <a:off x="3884026" y="8684926"/>
            <a:ext cx="2972400" cy="459000"/>
          </a:xfrm>
          <a:prstGeom prst="rect">
            <a:avLst/>
          </a:prstGeom>
          <a:noFill/>
          <a:ln>
            <a:noFill/>
          </a:ln>
        </p:spPr>
        <p:txBody>
          <a:bodyPr anchorCtr="0" anchor="b" bIns="44800" lIns="89600" spcFirstLastPara="1" rIns="89600" wrap="square" tIns="448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type="ctrTitle"/>
          </p:nvPr>
        </p:nvSpPr>
        <p:spPr>
          <a:xfrm>
            <a:off x="685800" y="1597820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371600" y="2914650"/>
            <a:ext cx="6400800" cy="13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1pPr>
            <a:lvl2pPr lvl="1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457200" y="675085"/>
            <a:ext cx="8229600" cy="80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" type="body"/>
          </p:nvPr>
        </p:nvSpPr>
        <p:spPr>
          <a:xfrm rot="5400000">
            <a:off x="3408150" y="-684000"/>
            <a:ext cx="23277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 rot="5400000">
            <a:off x="5463750" y="1371630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1272750" y="-609570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 type="tx">
  <p:cSld name="TITLE_AND_BODY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>
            <a:off x="457200" y="675085"/>
            <a:ext cx="8229600" cy="80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>
            <a:off x="457200" y="2266950"/>
            <a:ext cx="8229600" cy="23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indent="-317500" lvl="0" marL="4572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 sz="1400"/>
            </a:lvl1pPr>
            <a:lvl2pPr indent="-304800" lvl="1" marL="914400" rtl="0">
              <a:spcBef>
                <a:spcPts val="48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spcBef>
                <a:spcPts val="360"/>
              </a:spcBef>
              <a:spcAft>
                <a:spcPts val="0"/>
              </a:spcAft>
              <a:buSzPts val="1200"/>
              <a:buChar char="•"/>
              <a:defRPr sz="1200"/>
            </a:lvl3pPr>
            <a:lvl4pPr indent="-304800" lvl="3" marL="1828800" rtl="0">
              <a:spcBef>
                <a:spcPts val="28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spcBef>
                <a:spcPts val="200"/>
              </a:spcBef>
              <a:spcAft>
                <a:spcPts val="0"/>
              </a:spcAft>
              <a:buSzPts val="1200"/>
              <a:buChar char="»"/>
              <a:defRPr sz="1200"/>
            </a:lvl5pPr>
            <a:lvl6pPr indent="-304800" lvl="5" marL="27432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 sz="1200"/>
            </a:lvl6pPr>
            <a:lvl7pPr indent="-304800" lvl="6" marL="32004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 sz="1200"/>
            </a:lvl7pPr>
            <a:lvl8pPr indent="-304800" lvl="7" marL="36576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 sz="1200"/>
            </a:lvl8pPr>
            <a:lvl9pPr indent="-304800" lvl="8" marL="4114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/>
        </p:txBody>
      </p:sp>
      <p:sp>
        <p:nvSpPr>
          <p:cNvPr id="88" name="Google Shape;88;p1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indent="-317500" lvl="0" marL="4572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 sz="1400"/>
            </a:lvl1pPr>
            <a:lvl2pPr indent="-304800" lvl="1" marL="914400" rtl="0">
              <a:spcBef>
                <a:spcPts val="48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spcBef>
                <a:spcPts val="360"/>
              </a:spcBef>
              <a:spcAft>
                <a:spcPts val="0"/>
              </a:spcAft>
              <a:buSzPts val="1200"/>
              <a:buChar char="•"/>
              <a:defRPr sz="1200"/>
            </a:lvl3pPr>
            <a:lvl4pPr indent="-304800" lvl="3" marL="1828800" rtl="0">
              <a:spcBef>
                <a:spcPts val="28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spcBef>
                <a:spcPts val="200"/>
              </a:spcBef>
              <a:spcAft>
                <a:spcPts val="0"/>
              </a:spcAft>
              <a:buSzPts val="1200"/>
              <a:buChar char="»"/>
              <a:defRPr sz="1200"/>
            </a:lvl5pPr>
            <a:lvl6pPr indent="-304800" lvl="5" marL="27432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 sz="1200"/>
            </a:lvl6pPr>
            <a:lvl7pPr indent="-304800" lvl="6" marL="32004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 sz="1200"/>
            </a:lvl7pPr>
            <a:lvl8pPr indent="-304800" lvl="7" marL="36576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 sz="1200"/>
            </a:lvl8pPr>
            <a:lvl9pPr indent="-304800" lvl="8" marL="4114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457200" y="675085"/>
            <a:ext cx="8229600" cy="80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457200" y="2266950"/>
            <a:ext cx="8229600" cy="23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0" type="dt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722313" y="1035563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0" type="dt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457200" y="675085"/>
            <a:ext cx="8229600" cy="80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457200" y="1476377"/>
            <a:ext cx="4038600" cy="31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648200" y="1476377"/>
            <a:ext cx="4038600" cy="31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457203" y="650504"/>
            <a:ext cx="8229600" cy="80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4645028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457200" y="675085"/>
            <a:ext cx="8229600" cy="80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idx="10" type="dt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7203" y="204787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body"/>
          </p:nvPr>
        </p:nvSpPr>
        <p:spPr>
          <a:xfrm>
            <a:off x="3575050" y="204789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457203" y="1076327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7" name="Google Shape;57;p9"/>
          <p:cNvSpPr txBox="1"/>
          <p:nvPr>
            <p:ph idx="10" type="dt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1" type="ftr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/>
          <p:nvPr>
            <p:ph type="title"/>
          </p:nvPr>
        </p:nvSpPr>
        <p:spPr>
          <a:xfrm>
            <a:off x="1792288" y="3600451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0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1792288" y="4025504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4" name="Google Shape;64;p10"/>
          <p:cNvSpPr txBox="1"/>
          <p:nvPr>
            <p:ph idx="10" type="dt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1" type="ftr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675085"/>
            <a:ext cx="8229600" cy="80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2266950"/>
            <a:ext cx="8229600" cy="23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2100" lvl="4" marL="22860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" y="0"/>
            <a:ext cx="9152191" cy="4572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verticalphoto" id="95" name="Google Shape;95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325" y="483175"/>
            <a:ext cx="1611325" cy="461722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5"/>
          <p:cNvSpPr txBox="1"/>
          <p:nvPr>
            <p:ph type="ctrTitle"/>
          </p:nvPr>
        </p:nvSpPr>
        <p:spPr>
          <a:xfrm>
            <a:off x="2623525" y="1208213"/>
            <a:ext cx="6342600" cy="281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Faculty Senate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" sz="1600"/>
              <a:t>Assessment &amp; Accreditation</a:t>
            </a:r>
            <a:endParaRPr sz="1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600"/>
              <a:t>Updates</a:t>
            </a:r>
            <a:endParaRPr sz="1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1600"/>
              <a:t>January 23, 2024</a:t>
            </a:r>
            <a:endParaRPr sz="4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/>
          <p:cNvSpPr txBox="1"/>
          <p:nvPr>
            <p:ph type="title"/>
          </p:nvPr>
        </p:nvSpPr>
        <p:spPr>
          <a:xfrm>
            <a:off x="457200" y="506314"/>
            <a:ext cx="8229600" cy="600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Draft: Timeline</a:t>
            </a:r>
            <a:endParaRPr/>
          </a:p>
        </p:txBody>
      </p:sp>
      <p:sp>
        <p:nvSpPr>
          <p:cNvPr id="152" name="Google Shape;152;p24"/>
          <p:cNvSpPr txBox="1"/>
          <p:nvPr>
            <p:ph idx="1" type="body"/>
          </p:nvPr>
        </p:nvSpPr>
        <p:spPr>
          <a:xfrm>
            <a:off x="457200" y="1476319"/>
            <a:ext cx="8229600" cy="3118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457200" lvl="0" marL="9144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Reaffirmation (2014)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Fifth-Year Review (2020)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b="1" lang="en"/>
              <a:t>Reaffirmation (2024)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Fifth-Year Review (AY 2028)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/>
              <a:t>QEP Impact Report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trike="sngStrike"/>
              <a:t>Reaffirmation (2034)</a:t>
            </a:r>
            <a:endParaRPr strike="sngStrike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Application to change (2028ish)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New Accreditor (around 2030)</a:t>
            </a:r>
            <a:endParaRPr/>
          </a:p>
        </p:txBody>
      </p:sp>
      <p:pic>
        <p:nvPicPr>
          <p:cNvPr id="153" name="Google Shape;15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07250" y="2521181"/>
            <a:ext cx="2962500" cy="1773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5"/>
          <p:cNvSpPr txBox="1"/>
          <p:nvPr>
            <p:ph type="title"/>
          </p:nvPr>
        </p:nvSpPr>
        <p:spPr>
          <a:xfrm>
            <a:off x="457200" y="675085"/>
            <a:ext cx="8229600" cy="8013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159" name="Google Shape;159;p25"/>
          <p:cNvSpPr txBox="1"/>
          <p:nvPr>
            <p:ph idx="1" type="body"/>
          </p:nvPr>
        </p:nvSpPr>
        <p:spPr>
          <a:xfrm>
            <a:off x="457200" y="1748350"/>
            <a:ext cx="8229600" cy="2846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Questions?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Thank you!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/>
          <p:nvPr>
            <p:ph type="title"/>
          </p:nvPr>
        </p:nvSpPr>
        <p:spPr>
          <a:xfrm>
            <a:off x="0" y="389344"/>
            <a:ext cx="9144000" cy="8013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SACSCOC 2024 Reaffirmation</a:t>
            </a:r>
            <a:endParaRPr/>
          </a:p>
        </p:txBody>
      </p:sp>
      <p:sp>
        <p:nvSpPr>
          <p:cNvPr id="102" name="Google Shape;102;p16"/>
          <p:cNvSpPr txBox="1"/>
          <p:nvPr>
            <p:ph idx="1" type="body"/>
          </p:nvPr>
        </p:nvSpPr>
        <p:spPr>
          <a:xfrm>
            <a:off x="371525" y="1386325"/>
            <a:ext cx="8315400" cy="3682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✓"/>
            </a:pPr>
            <a:r>
              <a:rPr lang="en" sz="2200"/>
              <a:t>Compliance Certification (self-study) submitted </a:t>
            </a:r>
            <a:r>
              <a:rPr b="1" lang="en" sz="2200"/>
              <a:t>September 2023</a:t>
            </a:r>
            <a:endParaRPr b="1" sz="2200"/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Char char="✓"/>
            </a:pPr>
            <a:r>
              <a:rPr lang="en" sz="2200"/>
              <a:t>Off-site reviewer feedback/requests for focused reports  </a:t>
            </a:r>
            <a:r>
              <a:rPr b="1" lang="en" sz="2200"/>
              <a:t>November 2023</a:t>
            </a:r>
            <a:endParaRPr b="1" sz="2200"/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Char char="❏"/>
            </a:pPr>
            <a:r>
              <a:rPr lang="en" sz="2200"/>
              <a:t>Focused reports and QEP due </a:t>
            </a:r>
            <a:r>
              <a:rPr b="1" lang="en" sz="2200"/>
              <a:t>February 9, 2023</a:t>
            </a:r>
            <a:endParaRPr b="1" sz="2200"/>
          </a:p>
          <a:p>
            <a:pPr indent="-3683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Char char="❏"/>
            </a:pPr>
            <a:r>
              <a:rPr lang="en" sz="2200"/>
              <a:t>Preparation for on-site visit </a:t>
            </a:r>
            <a:r>
              <a:rPr b="1" lang="en" sz="2200"/>
              <a:t>March 25-28, 2024</a:t>
            </a:r>
            <a:endParaRPr b="1" sz="2200"/>
          </a:p>
          <a:p>
            <a:pPr indent="-3683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❏"/>
            </a:pPr>
            <a:r>
              <a:rPr lang="en" sz="2200"/>
              <a:t>Off-campus Instructional Site visits </a:t>
            </a:r>
            <a:r>
              <a:rPr b="1" lang="en" sz="2200"/>
              <a:t>February 21-22 and March 25, 2024</a:t>
            </a:r>
            <a:endParaRPr b="1" sz="2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/>
          <p:nvPr>
            <p:ph type="title"/>
          </p:nvPr>
        </p:nvSpPr>
        <p:spPr>
          <a:xfrm>
            <a:off x="457200" y="506314"/>
            <a:ext cx="8229600" cy="600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On-site Meetings: 20 of the 40 Standards</a:t>
            </a:r>
            <a:endParaRPr sz="3000"/>
          </a:p>
        </p:txBody>
      </p:sp>
      <p:pic>
        <p:nvPicPr>
          <p:cNvPr id="108" name="Google Shape;10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2706" y="1345060"/>
            <a:ext cx="3418941" cy="34385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type="title"/>
          </p:nvPr>
        </p:nvSpPr>
        <p:spPr>
          <a:xfrm>
            <a:off x="457200" y="506314"/>
            <a:ext cx="8229600" cy="600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Focused Reports</a:t>
            </a:r>
            <a:endParaRPr/>
          </a:p>
        </p:txBody>
      </p:sp>
      <p:sp>
        <p:nvSpPr>
          <p:cNvPr id="114" name="Google Shape;114;p18"/>
          <p:cNvSpPr txBox="1"/>
          <p:nvPr>
            <p:ph idx="1" type="body"/>
          </p:nvPr>
        </p:nvSpPr>
        <p:spPr>
          <a:xfrm>
            <a:off x="457200" y="1073675"/>
            <a:ext cx="8229600" cy="4164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2300"/>
              <a:t>4.2g  - Board Self-evaluation (on-going)</a:t>
            </a:r>
            <a:endParaRPr sz="2300"/>
          </a:p>
          <a:p>
            <a:pPr indent="-336550" lvl="2" marL="13716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1700"/>
              <a:t>Board of Trustees and Board of Governors </a:t>
            </a:r>
            <a:endParaRPr sz="17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2300"/>
              <a:t>6.2a  - Faculty Qualifications</a:t>
            </a:r>
            <a:endParaRPr sz="2300"/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2300"/>
              <a:t>6.2b  - Program Faculty</a:t>
            </a:r>
            <a:endParaRPr sz="2300"/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2300"/>
              <a:t>10.6  - Distance and Correspondence Education</a:t>
            </a:r>
            <a:endParaRPr sz="2300"/>
          </a:p>
          <a:p>
            <a:pPr indent="-336550" lvl="2" marL="13716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1700"/>
              <a:t>Student Identity and FERPA compliance regarding Proctors </a:t>
            </a:r>
            <a:endParaRPr sz="17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2300"/>
              <a:t>13.2  - Financial Documents</a:t>
            </a:r>
            <a:endParaRPr sz="2300"/>
          </a:p>
          <a:p>
            <a:pPr indent="-336550" lvl="2" marL="1371600" rtl="0" algn="l"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" sz="1700"/>
              <a:t>Annual Institutional Audit</a:t>
            </a:r>
            <a:r>
              <a:rPr lang="en" sz="2300"/>
              <a:t> </a:t>
            </a:r>
            <a:endParaRPr sz="2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>
            <p:ph type="title"/>
          </p:nvPr>
        </p:nvSpPr>
        <p:spPr>
          <a:xfrm>
            <a:off x="457200" y="675085"/>
            <a:ext cx="8229600" cy="8013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Faculty Standards: 6.2A</a:t>
            </a:r>
            <a:endParaRPr/>
          </a:p>
        </p:txBody>
      </p:sp>
      <p:sp>
        <p:nvSpPr>
          <p:cNvPr id="120" name="Google Shape;120;p19"/>
          <p:cNvSpPr txBox="1"/>
          <p:nvPr>
            <p:ph idx="1" type="body"/>
          </p:nvPr>
        </p:nvSpPr>
        <p:spPr>
          <a:xfrm>
            <a:off x="457200" y="1626525"/>
            <a:ext cx="8229600" cy="336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457200" rtl="0" algn="l">
              <a:spcBef>
                <a:spcPts val="360"/>
              </a:spcBef>
              <a:spcAft>
                <a:spcPts val="0"/>
              </a:spcAft>
              <a:buSzPts val="1600"/>
              <a:buChar char="•"/>
            </a:pPr>
            <a:r>
              <a:rPr lang="en" sz="2200"/>
              <a:t>Out of </a:t>
            </a:r>
            <a:r>
              <a:rPr lang="en" sz="2200" u="sng"/>
              <a:t>3,175</a:t>
            </a:r>
            <a:r>
              <a:rPr lang="en" sz="2200"/>
              <a:t> instructors </a:t>
            </a:r>
            <a:r>
              <a:rPr lang="en" sz="2200" u="sng"/>
              <a:t>101 </a:t>
            </a:r>
            <a:r>
              <a:rPr lang="en" sz="2200"/>
              <a:t>were flagged.</a:t>
            </a:r>
            <a:endParaRPr sz="2200"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330200" lvl="0" marL="457200" rtl="0" algn="l">
              <a:spcBef>
                <a:spcPts val="360"/>
              </a:spcBef>
              <a:spcAft>
                <a:spcPts val="0"/>
              </a:spcAft>
              <a:buSzPts val="1600"/>
              <a:buChar char="•"/>
            </a:pPr>
            <a:r>
              <a:rPr lang="en" sz="2200"/>
              <a:t>We need to write a justification for each instructor.</a:t>
            </a:r>
            <a:endParaRPr sz="2200"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330200" lvl="0" marL="457200" rtl="0" algn="l">
              <a:spcBef>
                <a:spcPts val="360"/>
              </a:spcBef>
              <a:spcAft>
                <a:spcPts val="0"/>
              </a:spcAft>
              <a:buSzPts val="1600"/>
              <a:buChar char="•"/>
            </a:pPr>
            <a:r>
              <a:rPr lang="en" sz="2200"/>
              <a:t>Collect CVs, Syllabi and Transcripts for each instructor.  </a:t>
            </a:r>
            <a:endParaRPr sz="2200"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330200" lvl="0" marL="457200" rtl="0" algn="l">
              <a:spcBef>
                <a:spcPts val="360"/>
              </a:spcBef>
              <a:spcAft>
                <a:spcPts val="0"/>
              </a:spcAft>
              <a:buSzPts val="1600"/>
              <a:buChar char="•"/>
            </a:pPr>
            <a:r>
              <a:rPr lang="en" sz="2200"/>
              <a:t>On-site committee will request to meet with Provost, Deans and Dept. Heads during March visit. </a:t>
            </a:r>
            <a:endParaRPr sz="2200"/>
          </a:p>
          <a:p>
            <a:pPr indent="0" lvl="0" marL="9144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9144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type="title"/>
          </p:nvPr>
        </p:nvSpPr>
        <p:spPr>
          <a:xfrm>
            <a:off x="457200" y="675085"/>
            <a:ext cx="8229600" cy="8013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6.2b: Program Faculty</a:t>
            </a:r>
            <a:endParaRPr/>
          </a:p>
        </p:txBody>
      </p:sp>
      <p:sp>
        <p:nvSpPr>
          <p:cNvPr id="126" name="Google Shape;126;p20"/>
          <p:cNvSpPr txBox="1"/>
          <p:nvPr>
            <p:ph idx="1" type="body"/>
          </p:nvPr>
        </p:nvSpPr>
        <p:spPr>
          <a:xfrm>
            <a:off x="457200" y="1476375"/>
            <a:ext cx="8229600" cy="3348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Sufficient number of full-time faculty (FT) at the program-level. </a:t>
            </a:r>
            <a:endParaRPr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 u="sng"/>
              <a:t>SACSCOC threshold</a:t>
            </a:r>
            <a:r>
              <a:rPr lang="en"/>
              <a:t>: FT faculty deliver 55-60% of the student credit hours (SCHs).   </a:t>
            </a:r>
            <a:endParaRPr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13 programs fell below the SACSCOC threshold.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"/>
              <a:t>Justification regarding sufficiency 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 txBox="1"/>
          <p:nvPr>
            <p:ph type="title"/>
          </p:nvPr>
        </p:nvSpPr>
        <p:spPr>
          <a:xfrm>
            <a:off x="457200" y="675085"/>
            <a:ext cx="8229600" cy="8013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QEP Updates</a:t>
            </a:r>
            <a:endParaRPr/>
          </a:p>
        </p:txBody>
      </p:sp>
      <p:sp>
        <p:nvSpPr>
          <p:cNvPr id="132" name="Google Shape;132;p21"/>
          <p:cNvSpPr txBox="1"/>
          <p:nvPr>
            <p:ph idx="1" type="body"/>
          </p:nvPr>
        </p:nvSpPr>
        <p:spPr>
          <a:xfrm>
            <a:off x="457200" y="1733550"/>
            <a:ext cx="8229600" cy="2923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100"/>
              <a:t>Quality Enhancement Plan (QEP)</a:t>
            </a:r>
            <a:endParaRPr sz="2100"/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✓"/>
            </a:pPr>
            <a:r>
              <a:rPr b="1" lang="en" sz="2100"/>
              <a:t>Title: Packways: Learning By Doing</a:t>
            </a:r>
            <a:endParaRPr b="1" sz="2100"/>
          </a:p>
          <a:p>
            <a:pPr indent="-3619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" sz="2100"/>
              <a:t>Focus: High Impact Experiences (HIEs), Experiential Learning</a:t>
            </a:r>
            <a:endParaRPr sz="2100"/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✓"/>
            </a:pPr>
            <a:r>
              <a:rPr lang="en" sz="2100"/>
              <a:t>Dr. Holly Hurlburt is Interim QEP Director</a:t>
            </a:r>
            <a:endParaRPr sz="2100"/>
          </a:p>
          <a:p>
            <a:pPr indent="-36195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❏"/>
            </a:pPr>
            <a:r>
              <a:rPr lang="en" sz="2100"/>
              <a:t>Final QEP submitted by </a:t>
            </a:r>
            <a:r>
              <a:rPr b="1" lang="en" sz="2100"/>
              <a:t>February 9, 2024</a:t>
            </a:r>
            <a:endParaRPr b="1" sz="2100"/>
          </a:p>
          <a:p>
            <a:pPr indent="-36195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❏"/>
            </a:pPr>
            <a:r>
              <a:rPr lang="en" sz="2100"/>
              <a:t>Hire QEP Director (Search Spring 2024)</a:t>
            </a:r>
            <a:endParaRPr sz="2100"/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 txBox="1"/>
          <p:nvPr>
            <p:ph type="title"/>
          </p:nvPr>
        </p:nvSpPr>
        <p:spPr>
          <a:xfrm>
            <a:off x="457200" y="506314"/>
            <a:ext cx="8229600" cy="600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NC House Bill 8</a:t>
            </a:r>
            <a:endParaRPr/>
          </a:p>
        </p:txBody>
      </p:sp>
      <p:sp>
        <p:nvSpPr>
          <p:cNvPr id="138" name="Google Shape;138;p22"/>
          <p:cNvSpPr txBox="1"/>
          <p:nvPr>
            <p:ph idx="1" type="body"/>
          </p:nvPr>
        </p:nvSpPr>
        <p:spPr>
          <a:xfrm>
            <a:off x="457200" y="1476319"/>
            <a:ext cx="8229600" cy="3118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UNC System institutions will change accreditors after every reaffirmation cycle</a:t>
            </a:r>
            <a:endParaRPr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With SACSCOC since 1928</a:t>
            </a:r>
            <a:endParaRPr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Florida and North Carolina </a:t>
            </a:r>
            <a:endParaRPr/>
          </a:p>
          <a:p>
            <a:pPr indent="0" lvl="0" marL="9144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9" name="Google Shape;13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90150" y="2318953"/>
            <a:ext cx="1785938" cy="17359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 txBox="1"/>
          <p:nvPr>
            <p:ph idx="12" type="sldNum"/>
          </p:nvPr>
        </p:nvSpPr>
        <p:spPr>
          <a:xfrm>
            <a:off x="6553200" y="3575447"/>
            <a:ext cx="2133600" cy="2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6" name="Google Shape;146;p23"/>
          <p:cNvPicPr preferRelativeResize="0"/>
          <p:nvPr/>
        </p:nvPicPr>
        <p:blipFill rotWithShape="1">
          <a:blip r:embed="rId3">
            <a:alphaModFix/>
          </a:blip>
          <a:srcRect b="0" l="2613" r="2707" t="0"/>
          <a:stretch/>
        </p:blipFill>
        <p:spPr>
          <a:xfrm>
            <a:off x="694925" y="407194"/>
            <a:ext cx="7746576" cy="47363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NCStateU-horizontal-left-log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