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0" r:id="rId3"/>
    <p:sldId id="264" r:id="rId4"/>
    <p:sldId id="265" r:id="rId5"/>
    <p:sldId id="263" r:id="rId6"/>
    <p:sldId id="261" r:id="rId7"/>
    <p:sldId id="273" r:id="rId8"/>
    <p:sldId id="274" r:id="rId9"/>
    <p:sldId id="262" r:id="rId10"/>
    <p:sldId id="271" r:id="rId11"/>
    <p:sldId id="272" r:id="rId12"/>
    <p:sldId id="257" r:id="rId13"/>
    <p:sldId id="258" r:id="rId14"/>
    <p:sldId id="259" r:id="rId15"/>
    <p:sldId id="266" r:id="rId16"/>
    <p:sldId id="268" r:id="rId17"/>
    <p:sldId id="267"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32"/>
    <p:restoredTop sz="93684"/>
  </p:normalViewPr>
  <p:slideViewPr>
    <p:cSldViewPr snapToGrid="0">
      <p:cViewPr varScale="1">
        <p:scale>
          <a:sx n="107" d="100"/>
          <a:sy n="107" d="100"/>
        </p:scale>
        <p:origin x="5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D00B8DC-93B8-384E-8C46-326A3DA9D3BD}" type="datetimeFigureOut">
              <a:rPr lang="en-US" smtClean="0"/>
              <a:t>3/19/24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06BF62-7E22-CA49-A614-3C3185A66934}" type="slidenum">
              <a:rPr lang="en-US" smtClean="0"/>
              <a:t>‹#›</a:t>
            </a:fld>
            <a:endParaRPr lang="en-US"/>
          </a:p>
        </p:txBody>
      </p:sp>
    </p:spTree>
    <p:extLst>
      <p:ext uri="{BB962C8B-B14F-4D97-AF65-F5344CB8AC3E}">
        <p14:creationId xmlns:p14="http://schemas.microsoft.com/office/powerpoint/2010/main" val="39194932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00B8DC-93B8-384E-8C46-326A3DA9D3BD}" type="datetimeFigureOut">
              <a:rPr lang="en-US" smtClean="0"/>
              <a:t>3/19/24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6BF62-7E22-CA49-A614-3C3185A66934}" type="slidenum">
              <a:rPr lang="en-US" smtClean="0"/>
              <a:t>‹#›</a:t>
            </a:fld>
            <a:endParaRPr lang="en-US"/>
          </a:p>
        </p:txBody>
      </p:sp>
    </p:spTree>
    <p:extLst>
      <p:ext uri="{BB962C8B-B14F-4D97-AF65-F5344CB8AC3E}">
        <p14:creationId xmlns:p14="http://schemas.microsoft.com/office/powerpoint/2010/main" val="3943711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00B8DC-93B8-384E-8C46-326A3DA9D3BD}" type="datetimeFigureOut">
              <a:rPr lang="en-US" smtClean="0"/>
              <a:t>3/19/24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6BF62-7E22-CA49-A614-3C3185A66934}" type="slidenum">
              <a:rPr lang="en-US" smtClean="0"/>
              <a:t>‹#›</a:t>
            </a:fld>
            <a:endParaRPr lang="en-US"/>
          </a:p>
        </p:txBody>
      </p:sp>
    </p:spTree>
    <p:extLst>
      <p:ext uri="{BB962C8B-B14F-4D97-AF65-F5344CB8AC3E}">
        <p14:creationId xmlns:p14="http://schemas.microsoft.com/office/powerpoint/2010/main" val="49181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00B8DC-93B8-384E-8C46-326A3DA9D3BD}" type="datetimeFigureOut">
              <a:rPr lang="en-US" smtClean="0"/>
              <a:t>3/19/24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06BF62-7E22-CA49-A614-3C3185A66934}" type="slidenum">
              <a:rPr lang="en-US" smtClean="0"/>
              <a:t>‹#›</a:t>
            </a:fld>
            <a:endParaRPr lang="en-US"/>
          </a:p>
        </p:txBody>
      </p:sp>
    </p:spTree>
    <p:extLst>
      <p:ext uri="{BB962C8B-B14F-4D97-AF65-F5344CB8AC3E}">
        <p14:creationId xmlns:p14="http://schemas.microsoft.com/office/powerpoint/2010/main" val="516385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D00B8DC-93B8-384E-8C46-326A3DA9D3BD}" type="datetimeFigureOut">
              <a:rPr lang="en-US" smtClean="0"/>
              <a:t>3/19/24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06BF62-7E22-CA49-A614-3C3185A66934}" type="slidenum">
              <a:rPr lang="en-US" smtClean="0"/>
              <a:t>‹#›</a:t>
            </a:fld>
            <a:endParaRPr lang="en-US"/>
          </a:p>
        </p:txBody>
      </p:sp>
    </p:spTree>
    <p:extLst>
      <p:ext uri="{BB962C8B-B14F-4D97-AF65-F5344CB8AC3E}">
        <p14:creationId xmlns:p14="http://schemas.microsoft.com/office/powerpoint/2010/main" val="61089046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D00B8DC-93B8-384E-8C46-326A3DA9D3BD}" type="datetimeFigureOut">
              <a:rPr lang="en-US" smtClean="0"/>
              <a:t>3/19/24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206BF62-7E22-CA49-A614-3C3185A66934}" type="slidenum">
              <a:rPr lang="en-US" smtClean="0"/>
              <a:t>‹#›</a:t>
            </a:fld>
            <a:endParaRPr lang="en-US"/>
          </a:p>
        </p:txBody>
      </p:sp>
    </p:spTree>
    <p:extLst>
      <p:ext uri="{BB962C8B-B14F-4D97-AF65-F5344CB8AC3E}">
        <p14:creationId xmlns:p14="http://schemas.microsoft.com/office/powerpoint/2010/main" val="3710717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D00B8DC-93B8-384E-8C46-326A3DA9D3BD}" type="datetimeFigureOut">
              <a:rPr lang="en-US" smtClean="0"/>
              <a:t>3/19/24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06BF62-7E22-CA49-A614-3C3185A66934}"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3720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00B8DC-93B8-384E-8C46-326A3DA9D3BD}" type="datetimeFigureOut">
              <a:rPr lang="en-US" smtClean="0"/>
              <a:t>3/19/24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06BF62-7E22-CA49-A614-3C3185A66934}" type="slidenum">
              <a:rPr lang="en-US" smtClean="0"/>
              <a:t>‹#›</a:t>
            </a:fld>
            <a:endParaRPr lang="en-US"/>
          </a:p>
        </p:txBody>
      </p:sp>
    </p:spTree>
    <p:extLst>
      <p:ext uri="{BB962C8B-B14F-4D97-AF65-F5344CB8AC3E}">
        <p14:creationId xmlns:p14="http://schemas.microsoft.com/office/powerpoint/2010/main" val="88132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0B8DC-93B8-384E-8C46-326A3DA9D3BD}" type="datetimeFigureOut">
              <a:rPr lang="en-US" smtClean="0"/>
              <a:t>3/19/24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06BF62-7E22-CA49-A614-3C3185A66934}" type="slidenum">
              <a:rPr lang="en-US" smtClean="0"/>
              <a:t>‹#›</a:t>
            </a:fld>
            <a:endParaRPr lang="en-US"/>
          </a:p>
        </p:txBody>
      </p:sp>
    </p:spTree>
    <p:extLst>
      <p:ext uri="{BB962C8B-B14F-4D97-AF65-F5344CB8AC3E}">
        <p14:creationId xmlns:p14="http://schemas.microsoft.com/office/powerpoint/2010/main" val="1144007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1D00B8DC-93B8-384E-8C46-326A3DA9D3BD}" type="datetimeFigureOut">
              <a:rPr lang="en-US" smtClean="0"/>
              <a:t>3/19/24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206BF62-7E22-CA49-A614-3C3185A66934}" type="slidenum">
              <a:rPr lang="en-US" smtClean="0"/>
              <a:t>‹#›</a:t>
            </a:fld>
            <a:endParaRPr lang="en-US"/>
          </a:p>
        </p:txBody>
      </p:sp>
    </p:spTree>
    <p:extLst>
      <p:ext uri="{BB962C8B-B14F-4D97-AF65-F5344CB8AC3E}">
        <p14:creationId xmlns:p14="http://schemas.microsoft.com/office/powerpoint/2010/main" val="331965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D00B8DC-93B8-384E-8C46-326A3DA9D3BD}" type="datetimeFigureOut">
              <a:rPr lang="en-US" smtClean="0"/>
              <a:t>3/19/24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206BF62-7E22-CA49-A614-3C3185A66934}" type="slidenum">
              <a:rPr lang="en-US" smtClean="0"/>
              <a:t>‹#›</a:t>
            </a:fld>
            <a:endParaRPr lang="en-US"/>
          </a:p>
        </p:txBody>
      </p:sp>
    </p:spTree>
    <p:extLst>
      <p:ext uri="{BB962C8B-B14F-4D97-AF65-F5344CB8AC3E}">
        <p14:creationId xmlns:p14="http://schemas.microsoft.com/office/powerpoint/2010/main" val="616769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D00B8DC-93B8-384E-8C46-326A3DA9D3BD}" type="datetimeFigureOut">
              <a:rPr lang="en-US" smtClean="0"/>
              <a:t>3/19/24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206BF62-7E22-CA49-A614-3C3185A66934}" type="slidenum">
              <a:rPr lang="en-US" smtClean="0"/>
              <a:t>‹#›</a:t>
            </a:fld>
            <a:endParaRPr lang="en-US"/>
          </a:p>
        </p:txBody>
      </p:sp>
    </p:spTree>
    <p:extLst>
      <p:ext uri="{BB962C8B-B14F-4D97-AF65-F5344CB8AC3E}">
        <p14:creationId xmlns:p14="http://schemas.microsoft.com/office/powerpoint/2010/main" val="3792069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ce.iupui.edu/for-instructors/tips-for-increasing-response-rate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ncga.state.nc.us/enactedlegislation/statutes/html/byarticle/chapter_126/article_7.html" TargetMode="External"/><Relationship Id="rId2" Type="http://schemas.openxmlformats.org/officeDocument/2006/relationships/hyperlink" Target="https://policies.ncsu.edu/regulation/reg-05-20-1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hronicle.com/article/teaching-evaluations-are-racist-sexist-and-often-useles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2.math.upenn.edu/~pemantle/active-papers/Evals/stark2016.pdf" TargetMode="External"/><Relationship Id="rId2" Type="http://schemas.openxmlformats.org/officeDocument/2006/relationships/hyperlink" Target="https://www.semanticscholar.org/paper/The-role-of-perceived-race-and-gender-in-the-of-on-Reid/30d26aad9e4303f907bdbeb7abae363226125de1?p2df" TargetMode="External"/><Relationship Id="rId1" Type="http://schemas.openxmlformats.org/officeDocument/2006/relationships/slideLayout" Target="../slideLayouts/slideLayout2.xml"/><Relationship Id="rId4" Type="http://schemas.openxmlformats.org/officeDocument/2006/relationships/hyperlink" Target="https://www.chronicle.com/article/colleges-are-getting-smarter-about-student-evaluations-heres-how/"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ommittees.provost.ncsu.edu/evaluation-teaching/wp-content/uploads/sites/9/2023/07/EOT-AnnualReport-2022-2023.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cs.google.com/document/d/1soTvZsOGkRlnVDM-qamJT7wSw-JHYUl9/edit#heading=h.mclhp8p5luf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476DB-13FB-CBDD-3162-4DD0780632E2}"/>
              </a:ext>
            </a:extLst>
          </p:cNvPr>
          <p:cNvSpPr>
            <a:spLocks noGrp="1"/>
          </p:cNvSpPr>
          <p:nvPr>
            <p:ph type="ctrTitle"/>
          </p:nvPr>
        </p:nvSpPr>
        <p:spPr/>
        <p:txBody>
          <a:bodyPr/>
          <a:lstStyle/>
          <a:p>
            <a:r>
              <a:rPr lang="en-US" dirty="0"/>
              <a:t>Evaluation of teaching committee</a:t>
            </a:r>
          </a:p>
        </p:txBody>
      </p:sp>
      <p:sp>
        <p:nvSpPr>
          <p:cNvPr id="3" name="Subtitle 2">
            <a:extLst>
              <a:ext uri="{FF2B5EF4-FFF2-40B4-BE49-F238E27FC236}">
                <a16:creationId xmlns:a16="http://schemas.microsoft.com/office/drawing/2014/main" id="{D32D1B83-30B5-400C-B356-96FC275F495B}"/>
              </a:ext>
            </a:extLst>
          </p:cNvPr>
          <p:cNvSpPr>
            <a:spLocks noGrp="1"/>
          </p:cNvSpPr>
          <p:nvPr>
            <p:ph type="subTitle" idx="1"/>
          </p:nvPr>
        </p:nvSpPr>
        <p:spPr/>
        <p:txBody>
          <a:bodyPr/>
          <a:lstStyle/>
          <a:p>
            <a:r>
              <a:rPr lang="en-US" dirty="0"/>
              <a:t>2024</a:t>
            </a:r>
          </a:p>
        </p:txBody>
      </p:sp>
    </p:spTree>
    <p:extLst>
      <p:ext uri="{BB962C8B-B14F-4D97-AF65-F5344CB8AC3E}">
        <p14:creationId xmlns:p14="http://schemas.microsoft.com/office/powerpoint/2010/main" val="1279563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CCA07BB-B990-EF56-F750-766E7EA979F5}"/>
              </a:ext>
            </a:extLst>
          </p:cNvPr>
          <p:cNvSpPr>
            <a:spLocks noGrp="1"/>
          </p:cNvSpPr>
          <p:nvPr>
            <p:ph type="title"/>
          </p:nvPr>
        </p:nvSpPr>
        <p:spPr>
          <a:xfrm>
            <a:off x="2230438" y="398022"/>
            <a:ext cx="7729728" cy="1188720"/>
          </a:xfrm>
        </p:spPr>
        <p:txBody>
          <a:bodyPr/>
          <a:lstStyle/>
          <a:p>
            <a:r>
              <a:rPr lang="en-US" dirty="0"/>
              <a:t>Instructor related question changes</a:t>
            </a:r>
          </a:p>
        </p:txBody>
      </p:sp>
      <p:graphicFrame>
        <p:nvGraphicFramePr>
          <p:cNvPr id="4" name="Content Placeholder 3">
            <a:extLst>
              <a:ext uri="{FF2B5EF4-FFF2-40B4-BE49-F238E27FC236}">
                <a16:creationId xmlns:a16="http://schemas.microsoft.com/office/drawing/2014/main" id="{A575A75E-4D40-1E30-85A5-EF22D753A68D}"/>
              </a:ext>
            </a:extLst>
          </p:cNvPr>
          <p:cNvGraphicFramePr>
            <a:graphicFrameLocks noGrp="1"/>
          </p:cNvGraphicFramePr>
          <p:nvPr>
            <p:ph idx="1"/>
            <p:extLst>
              <p:ext uri="{D42A27DB-BD31-4B8C-83A1-F6EECF244321}">
                <p14:modId xmlns:p14="http://schemas.microsoft.com/office/powerpoint/2010/main" val="3478714246"/>
              </p:ext>
            </p:extLst>
          </p:nvPr>
        </p:nvGraphicFramePr>
        <p:xfrm>
          <a:off x="2229042" y="1724025"/>
          <a:ext cx="7731124" cy="3647769"/>
        </p:xfrm>
        <a:graphic>
          <a:graphicData uri="http://schemas.openxmlformats.org/drawingml/2006/table">
            <a:tbl>
              <a:tblPr firstRow="1" bandRow="1">
                <a:tableStyleId>{5C22544A-7EE6-4342-B048-85BDC9FD1C3A}</a:tableStyleId>
              </a:tblPr>
              <a:tblGrid>
                <a:gridCol w="3865562">
                  <a:extLst>
                    <a:ext uri="{9D8B030D-6E8A-4147-A177-3AD203B41FA5}">
                      <a16:colId xmlns:a16="http://schemas.microsoft.com/office/drawing/2014/main" val="1426078718"/>
                    </a:ext>
                  </a:extLst>
                </a:gridCol>
                <a:gridCol w="3865562">
                  <a:extLst>
                    <a:ext uri="{9D8B030D-6E8A-4147-A177-3AD203B41FA5}">
                      <a16:colId xmlns:a16="http://schemas.microsoft.com/office/drawing/2014/main" val="3801592303"/>
                    </a:ext>
                  </a:extLst>
                </a:gridCol>
              </a:tblGrid>
              <a:tr h="547824">
                <a:tc>
                  <a:txBody>
                    <a:bodyPr/>
                    <a:lstStyle/>
                    <a:p>
                      <a:r>
                        <a:rPr lang="en-US" dirty="0"/>
                        <a:t>Old Questions</a:t>
                      </a:r>
                    </a:p>
                  </a:txBody>
                  <a:tcPr/>
                </a:tc>
                <a:tc>
                  <a:txBody>
                    <a:bodyPr/>
                    <a:lstStyle/>
                    <a:p>
                      <a:r>
                        <a:rPr lang="en-US" dirty="0"/>
                        <a:t>New Questions</a:t>
                      </a:r>
                    </a:p>
                  </a:txBody>
                  <a:tcPr/>
                </a:tc>
                <a:extLst>
                  <a:ext uri="{0D108BD9-81ED-4DB2-BD59-A6C34878D82A}">
                    <a16:rowId xmlns:a16="http://schemas.microsoft.com/office/drawing/2014/main" val="2519534539"/>
                  </a:ext>
                </a:extLst>
              </a:tr>
              <a:tr h="799570">
                <a:tc>
                  <a:txBody>
                    <a:bodyPr/>
                    <a:lstStyle/>
                    <a:p>
                      <a:pPr rtl="0"/>
                      <a:r>
                        <a:rPr lang="en-US" sz="1800" b="0" i="0" u="none" strike="noStrike" kern="1200" dirty="0">
                          <a:solidFill>
                            <a:schemeClr val="dk1"/>
                          </a:solidFill>
                          <a:effectLst/>
                          <a:latin typeface="+mn-lt"/>
                          <a:ea typeface="+mn-ea"/>
                          <a:cs typeface="+mn-cs"/>
                        </a:rPr>
                        <a:t>The instructor was receptive to students outside the classroom </a:t>
                      </a:r>
                    </a:p>
                  </a:txBody>
                  <a:tcPr/>
                </a:tc>
                <a:tc>
                  <a:txBody>
                    <a:bodyPr/>
                    <a:lstStyle/>
                    <a:p>
                      <a:pPr rtl="0"/>
                      <a:r>
                        <a:rPr lang="en-US" sz="1800" b="0" i="0" u="none" strike="noStrike" kern="1200" dirty="0">
                          <a:solidFill>
                            <a:schemeClr val="dk1"/>
                          </a:solidFill>
                          <a:effectLst/>
                          <a:latin typeface="+mn-lt"/>
                          <a:ea typeface="+mn-ea"/>
                          <a:cs typeface="+mn-cs"/>
                        </a:rPr>
                        <a:t>The instructor was receptive to scheduling meetings outside the classroom. </a:t>
                      </a:r>
                    </a:p>
                  </a:txBody>
                  <a:tcPr/>
                </a:tc>
                <a:extLst>
                  <a:ext uri="{0D108BD9-81ED-4DB2-BD59-A6C34878D82A}">
                    <a16:rowId xmlns:a16="http://schemas.microsoft.com/office/drawing/2014/main" val="795659656"/>
                  </a:ext>
                </a:extLst>
              </a:tr>
              <a:tr h="824248">
                <a:tc>
                  <a:txBody>
                    <a:bodyPr/>
                    <a:lstStyle/>
                    <a:p>
                      <a:pPr rtl="0"/>
                      <a:r>
                        <a:rPr lang="en-US" sz="1800" b="0" i="0" u="none" strike="noStrike" kern="1200" dirty="0">
                          <a:solidFill>
                            <a:schemeClr val="dk1"/>
                          </a:solidFill>
                          <a:effectLst/>
                          <a:latin typeface="+mn-lt"/>
                          <a:ea typeface="+mn-ea"/>
                          <a:cs typeface="+mn-cs"/>
                        </a:rPr>
                        <a:t>The instructor was enthusiastic about teaching the course </a:t>
                      </a:r>
                    </a:p>
                  </a:txBody>
                  <a:tcPr/>
                </a:tc>
                <a:tc>
                  <a:txBody>
                    <a:bodyPr/>
                    <a:lstStyle/>
                    <a:p>
                      <a:pPr rtl="0"/>
                      <a:r>
                        <a:rPr lang="en-US" sz="1800" b="0" i="0" u="none" strike="noStrike" kern="1200" dirty="0">
                          <a:solidFill>
                            <a:schemeClr val="dk1"/>
                          </a:solidFill>
                          <a:effectLst/>
                          <a:latin typeface="+mn-lt"/>
                          <a:ea typeface="+mn-ea"/>
                          <a:cs typeface="+mn-cs"/>
                        </a:rPr>
                        <a:t>The instructor showed an interest in helping students learn.</a:t>
                      </a:r>
                    </a:p>
                  </a:txBody>
                  <a:tcPr/>
                </a:tc>
                <a:extLst>
                  <a:ext uri="{0D108BD9-81ED-4DB2-BD59-A6C34878D82A}">
                    <a16:rowId xmlns:a16="http://schemas.microsoft.com/office/drawing/2014/main" val="2622817936"/>
                  </a:ext>
                </a:extLst>
              </a:tr>
              <a:tr h="540912">
                <a:tc>
                  <a:txBody>
                    <a:bodyPr/>
                    <a:lstStyle/>
                    <a:p>
                      <a:pPr rtl="0"/>
                      <a:r>
                        <a:rPr lang="en-US" sz="1800" b="0" i="0" u="none" strike="noStrike" kern="1200" dirty="0">
                          <a:solidFill>
                            <a:schemeClr val="dk1"/>
                          </a:solidFill>
                          <a:effectLst/>
                          <a:latin typeface="+mn-lt"/>
                          <a:ea typeface="+mn-ea"/>
                          <a:cs typeface="+mn-cs"/>
                        </a:rPr>
                        <a:t>The instructor gave useful feedback. </a:t>
                      </a:r>
                    </a:p>
                  </a:txBody>
                  <a:tcPr/>
                </a:tc>
                <a:tc>
                  <a:txBody>
                    <a:bodyPr/>
                    <a:lstStyle/>
                    <a:p>
                      <a:pPr rtl="0"/>
                      <a:r>
                        <a:rPr lang="en-US" sz="1800" b="0" i="0" u="none" strike="noStrike" kern="1200" dirty="0">
                          <a:solidFill>
                            <a:schemeClr val="dk1"/>
                          </a:solidFill>
                          <a:effectLst/>
                          <a:latin typeface="+mn-lt"/>
                          <a:ea typeface="+mn-ea"/>
                          <a:cs typeface="+mn-cs"/>
                        </a:rPr>
                        <a:t>The instructor gave useful feedback when needed.</a:t>
                      </a:r>
                      <a:endParaRPr lang="en-US" dirty="0"/>
                    </a:p>
                  </a:txBody>
                  <a:tcPr/>
                </a:tc>
                <a:extLst>
                  <a:ext uri="{0D108BD9-81ED-4DB2-BD59-A6C34878D82A}">
                    <a16:rowId xmlns:a16="http://schemas.microsoft.com/office/drawing/2014/main" val="2696995298"/>
                  </a:ext>
                </a:extLst>
              </a:tr>
              <a:tr h="721217">
                <a:tc>
                  <a:txBody>
                    <a:bodyPr/>
                    <a:lstStyle/>
                    <a:p>
                      <a:pPr rtl="0"/>
                      <a:r>
                        <a:rPr lang="en-US" sz="1800" b="0" i="0" u="none" strike="noStrike" kern="1200" dirty="0">
                          <a:solidFill>
                            <a:schemeClr val="dk1"/>
                          </a:solidFill>
                          <a:effectLst/>
                          <a:latin typeface="+mn-lt"/>
                          <a:ea typeface="+mn-ea"/>
                          <a:cs typeface="+mn-cs"/>
                        </a:rPr>
                        <a:t>The instructor consistently treated students with respect </a:t>
                      </a:r>
                    </a:p>
                  </a:txBody>
                  <a:tcPr/>
                </a:tc>
                <a:tc>
                  <a:txBody>
                    <a:bodyPr/>
                    <a:lstStyle/>
                    <a:p>
                      <a:pPr rtl="0"/>
                      <a:r>
                        <a:rPr lang="en-US" sz="1800" b="0" i="0" u="none" strike="noStrike" kern="1200" dirty="0">
                          <a:solidFill>
                            <a:schemeClr val="dk1"/>
                          </a:solidFill>
                          <a:effectLst/>
                          <a:latin typeface="+mn-lt"/>
                          <a:ea typeface="+mn-ea"/>
                          <a:cs typeface="+mn-cs"/>
                        </a:rPr>
                        <a:t>The instructor consistently treated all students with respect </a:t>
                      </a:r>
                    </a:p>
                  </a:txBody>
                  <a:tcPr/>
                </a:tc>
                <a:extLst>
                  <a:ext uri="{0D108BD9-81ED-4DB2-BD59-A6C34878D82A}">
                    <a16:rowId xmlns:a16="http://schemas.microsoft.com/office/drawing/2014/main" val="57077925"/>
                  </a:ext>
                </a:extLst>
              </a:tr>
            </a:tbl>
          </a:graphicData>
        </a:graphic>
      </p:graphicFrame>
      <p:sp>
        <p:nvSpPr>
          <p:cNvPr id="6" name="TextBox 5">
            <a:extLst>
              <a:ext uri="{FF2B5EF4-FFF2-40B4-BE49-F238E27FC236}">
                <a16:creationId xmlns:a16="http://schemas.microsoft.com/office/drawing/2014/main" id="{16D80CD8-B822-3168-AED6-8ABFADDABEEB}"/>
              </a:ext>
            </a:extLst>
          </p:cNvPr>
          <p:cNvSpPr txBox="1"/>
          <p:nvPr/>
        </p:nvSpPr>
        <p:spPr>
          <a:xfrm>
            <a:off x="2414077" y="5639679"/>
            <a:ext cx="7361054" cy="923330"/>
          </a:xfrm>
          <a:prstGeom prst="rect">
            <a:avLst/>
          </a:prstGeom>
          <a:noFill/>
        </p:spPr>
        <p:txBody>
          <a:bodyPr wrap="none" rtlCol="0">
            <a:spAutoFit/>
          </a:bodyPr>
          <a:lstStyle/>
          <a:p>
            <a:pPr algn="l" rtl="0">
              <a:spcBef>
                <a:spcPts val="0"/>
              </a:spcBef>
              <a:spcAft>
                <a:spcPts val="0"/>
              </a:spcAft>
            </a:pPr>
            <a:r>
              <a:rPr lang="en-US" dirty="0"/>
              <a:t>Deleted question: </a:t>
            </a:r>
            <a:r>
              <a:rPr lang="en-US" sz="1800" b="0" i="0" u="none" strike="noStrike" dirty="0">
                <a:solidFill>
                  <a:srgbClr val="000000"/>
                </a:solidFill>
                <a:effectLst/>
                <a:latin typeface="Arial" panose="020B0604020202020204" pitchFamily="34" charset="0"/>
              </a:rPr>
              <a:t>Overall, the instructor was an effective teacher</a:t>
            </a:r>
            <a:endParaRPr lang="en-US" dirty="0"/>
          </a:p>
          <a:p>
            <a:pPr algn="l" rtl="0">
              <a:spcBef>
                <a:spcPts val="0"/>
              </a:spcBef>
              <a:spcAft>
                <a:spcPts val="0"/>
              </a:spcAft>
            </a:pPr>
            <a:r>
              <a:rPr lang="en-US" dirty="0"/>
              <a:t>New question: </a:t>
            </a:r>
            <a:r>
              <a:rPr lang="en-US" sz="1800" b="0" i="0" u="none" strike="noStrike" dirty="0">
                <a:solidFill>
                  <a:srgbClr val="000000"/>
                </a:solidFill>
                <a:effectLst/>
                <a:latin typeface="Arial" panose="020B0604020202020204" pitchFamily="34" charset="0"/>
              </a:rPr>
              <a:t>The instructor created an effective learning environment.</a:t>
            </a:r>
            <a:br>
              <a:rPr lang="en-US" dirty="0"/>
            </a:br>
            <a:endParaRPr lang="en-US" dirty="0"/>
          </a:p>
        </p:txBody>
      </p:sp>
    </p:spTree>
    <p:extLst>
      <p:ext uri="{BB962C8B-B14F-4D97-AF65-F5344CB8AC3E}">
        <p14:creationId xmlns:p14="http://schemas.microsoft.com/office/powerpoint/2010/main" val="1210584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CCA07BB-B990-EF56-F750-766E7EA979F5}"/>
              </a:ext>
            </a:extLst>
          </p:cNvPr>
          <p:cNvSpPr>
            <a:spLocks noGrp="1"/>
          </p:cNvSpPr>
          <p:nvPr>
            <p:ph type="title"/>
          </p:nvPr>
        </p:nvSpPr>
        <p:spPr>
          <a:xfrm>
            <a:off x="2230438" y="297486"/>
            <a:ext cx="7729728" cy="1188720"/>
          </a:xfrm>
        </p:spPr>
        <p:txBody>
          <a:bodyPr/>
          <a:lstStyle/>
          <a:p>
            <a:r>
              <a:rPr lang="en-US" dirty="0"/>
              <a:t>Course related question changes</a:t>
            </a:r>
          </a:p>
        </p:txBody>
      </p:sp>
      <p:graphicFrame>
        <p:nvGraphicFramePr>
          <p:cNvPr id="4" name="Content Placeholder 3">
            <a:extLst>
              <a:ext uri="{FF2B5EF4-FFF2-40B4-BE49-F238E27FC236}">
                <a16:creationId xmlns:a16="http://schemas.microsoft.com/office/drawing/2014/main" id="{A575A75E-4D40-1E30-85A5-EF22D753A68D}"/>
              </a:ext>
            </a:extLst>
          </p:cNvPr>
          <p:cNvGraphicFramePr>
            <a:graphicFrameLocks noGrp="1"/>
          </p:cNvGraphicFramePr>
          <p:nvPr>
            <p:ph idx="1"/>
            <p:extLst>
              <p:ext uri="{D42A27DB-BD31-4B8C-83A1-F6EECF244321}">
                <p14:modId xmlns:p14="http://schemas.microsoft.com/office/powerpoint/2010/main" val="1998338500"/>
              </p:ext>
            </p:extLst>
          </p:nvPr>
        </p:nvGraphicFramePr>
        <p:xfrm>
          <a:off x="759853" y="1698267"/>
          <a:ext cx="10998558" cy="3852527"/>
        </p:xfrm>
        <a:graphic>
          <a:graphicData uri="http://schemas.openxmlformats.org/drawingml/2006/table">
            <a:tbl>
              <a:tblPr firstRow="1" bandRow="1">
                <a:tableStyleId>{5C22544A-7EE6-4342-B048-85BDC9FD1C3A}</a:tableStyleId>
              </a:tblPr>
              <a:tblGrid>
                <a:gridCol w="5499279">
                  <a:extLst>
                    <a:ext uri="{9D8B030D-6E8A-4147-A177-3AD203B41FA5}">
                      <a16:colId xmlns:a16="http://schemas.microsoft.com/office/drawing/2014/main" val="1426078718"/>
                    </a:ext>
                  </a:extLst>
                </a:gridCol>
                <a:gridCol w="5499279">
                  <a:extLst>
                    <a:ext uri="{9D8B030D-6E8A-4147-A177-3AD203B41FA5}">
                      <a16:colId xmlns:a16="http://schemas.microsoft.com/office/drawing/2014/main" val="3801592303"/>
                    </a:ext>
                  </a:extLst>
                </a:gridCol>
              </a:tblGrid>
              <a:tr h="475177">
                <a:tc>
                  <a:txBody>
                    <a:bodyPr/>
                    <a:lstStyle/>
                    <a:p>
                      <a:r>
                        <a:rPr lang="en-US" dirty="0"/>
                        <a:t>Old Questions</a:t>
                      </a:r>
                    </a:p>
                  </a:txBody>
                  <a:tcPr/>
                </a:tc>
                <a:tc>
                  <a:txBody>
                    <a:bodyPr/>
                    <a:lstStyle/>
                    <a:p>
                      <a:r>
                        <a:rPr lang="en-US" dirty="0"/>
                        <a:t>New Questions</a:t>
                      </a:r>
                    </a:p>
                  </a:txBody>
                  <a:tcPr/>
                </a:tc>
                <a:extLst>
                  <a:ext uri="{0D108BD9-81ED-4DB2-BD59-A6C34878D82A}">
                    <a16:rowId xmlns:a16="http://schemas.microsoft.com/office/drawing/2014/main" val="2519534539"/>
                  </a:ext>
                </a:extLst>
              </a:tr>
              <a:tr h="1077244">
                <a:tc>
                  <a:txBody>
                    <a:bodyPr/>
                    <a:lstStyle/>
                    <a:p>
                      <a:pPr rtl="0"/>
                      <a:r>
                        <a:rPr lang="en-US" sz="1800" b="0" i="0" u="none" strike="noStrike" kern="1200" dirty="0">
                          <a:solidFill>
                            <a:schemeClr val="dk1"/>
                          </a:solidFill>
                          <a:effectLst/>
                          <a:latin typeface="+mn-lt"/>
                          <a:ea typeface="+mn-ea"/>
                          <a:cs typeface="+mn-cs"/>
                        </a:rPr>
                        <a:t>The course materials (e.g., readings, videos, class notes, course packs, FAQs, websites, course webpage, and blogs) were valuable aids to learning </a:t>
                      </a:r>
                    </a:p>
                  </a:txBody>
                  <a:tcPr/>
                </a:tc>
                <a:tc>
                  <a:txBody>
                    <a:bodyPr/>
                    <a:lstStyle/>
                    <a:p>
                      <a:pPr rtl="0"/>
                      <a:r>
                        <a:rPr lang="en-US" sz="1800" b="0" i="0" u="none" strike="noStrike" kern="1200" dirty="0">
                          <a:solidFill>
                            <a:schemeClr val="dk1"/>
                          </a:solidFill>
                          <a:effectLst/>
                          <a:latin typeface="+mn-lt"/>
                          <a:ea typeface="+mn-ea"/>
                          <a:cs typeface="+mn-cs"/>
                        </a:rPr>
                        <a:t>The learning materials (e.g., readings, videos, class notes, course packs, FAQs, websites, course webpage, and blogs) were appropriate for the course.</a:t>
                      </a:r>
                    </a:p>
                  </a:txBody>
                  <a:tcPr/>
                </a:tc>
                <a:extLst>
                  <a:ext uri="{0D108BD9-81ED-4DB2-BD59-A6C34878D82A}">
                    <a16:rowId xmlns:a16="http://schemas.microsoft.com/office/drawing/2014/main" val="795659656"/>
                  </a:ext>
                </a:extLst>
              </a:tr>
              <a:tr h="1506966">
                <a:tc>
                  <a:txBody>
                    <a:bodyPr/>
                    <a:lstStyle/>
                    <a:p>
                      <a:pPr rtl="0"/>
                      <a:r>
                        <a:rPr lang="en-US" sz="1800" b="0" i="0" u="none" strike="noStrike" kern="1200" dirty="0">
                          <a:solidFill>
                            <a:schemeClr val="dk1"/>
                          </a:solidFill>
                          <a:effectLst/>
                          <a:latin typeface="+mn-lt"/>
                          <a:ea typeface="+mn-ea"/>
                          <a:cs typeface="+mn-cs"/>
                        </a:rPr>
                        <a:t>The course assignments (e.g., homework, exams, quizzes, lab reports, papers, presentations, projects, portfolios, artistic impressions, critiques, blogs, and videos) were valuable aids to learning </a:t>
                      </a:r>
                    </a:p>
                  </a:txBody>
                  <a:tcPr/>
                </a:tc>
                <a:tc>
                  <a:txBody>
                    <a:bodyPr/>
                    <a:lstStyle/>
                    <a:p>
                      <a:pPr rtl="0"/>
                      <a:r>
                        <a:rPr lang="en-US" sz="1800" b="0" i="0" u="none" strike="noStrike" kern="1200" dirty="0">
                          <a:solidFill>
                            <a:schemeClr val="dk1"/>
                          </a:solidFill>
                          <a:effectLst/>
                          <a:latin typeface="+mn-lt"/>
                          <a:ea typeface="+mn-ea"/>
                          <a:cs typeface="+mn-cs"/>
                        </a:rPr>
                        <a:t>The assignments (e.g., homework, exams, quizzes, lab reports, papers, presentations, projects, portfolios, artistic impressions, critiques, blogs, and videos) were appropriate for the course.</a:t>
                      </a:r>
                    </a:p>
                  </a:txBody>
                  <a:tcPr/>
                </a:tc>
                <a:extLst>
                  <a:ext uri="{0D108BD9-81ED-4DB2-BD59-A6C34878D82A}">
                    <a16:rowId xmlns:a16="http://schemas.microsoft.com/office/drawing/2014/main" val="2622817936"/>
                  </a:ext>
                </a:extLst>
              </a:tr>
              <a:tr h="793140">
                <a:tc>
                  <a:txBody>
                    <a:bodyPr/>
                    <a:lstStyle/>
                    <a:p>
                      <a:pPr rtl="0"/>
                      <a:r>
                        <a:rPr lang="en-US" sz="1800" b="0" i="0" u="none" strike="noStrike" kern="1200" dirty="0">
                          <a:solidFill>
                            <a:schemeClr val="dk1"/>
                          </a:solidFill>
                          <a:effectLst/>
                          <a:latin typeface="+mn-lt"/>
                          <a:ea typeface="+mn-ea"/>
                          <a:cs typeface="+mn-cs"/>
                        </a:rPr>
                        <a:t>Overall, this course was excellent</a:t>
                      </a:r>
                    </a:p>
                  </a:txBody>
                  <a:tcPr/>
                </a:tc>
                <a:tc>
                  <a:txBody>
                    <a:bodyPr/>
                    <a:lstStyle/>
                    <a:p>
                      <a:pPr rtl="0"/>
                      <a:r>
                        <a:rPr lang="en-US" sz="1800" b="0" i="0" u="none" strike="noStrike" kern="1200" dirty="0">
                          <a:solidFill>
                            <a:schemeClr val="dk1"/>
                          </a:solidFill>
                          <a:effectLst/>
                          <a:latin typeface="+mn-lt"/>
                          <a:ea typeface="+mn-ea"/>
                          <a:cs typeface="+mn-cs"/>
                        </a:rPr>
                        <a:t>After completing this course, I feel confident I could build on my knowledge of the subject.</a:t>
                      </a:r>
                    </a:p>
                  </a:txBody>
                  <a:tcPr/>
                </a:tc>
                <a:extLst>
                  <a:ext uri="{0D108BD9-81ED-4DB2-BD59-A6C34878D82A}">
                    <a16:rowId xmlns:a16="http://schemas.microsoft.com/office/drawing/2014/main" val="2696995298"/>
                  </a:ext>
                </a:extLst>
              </a:tr>
            </a:tbl>
          </a:graphicData>
        </a:graphic>
      </p:graphicFrame>
      <p:sp>
        <p:nvSpPr>
          <p:cNvPr id="2" name="TextBox 1">
            <a:extLst>
              <a:ext uri="{FF2B5EF4-FFF2-40B4-BE49-F238E27FC236}">
                <a16:creationId xmlns:a16="http://schemas.microsoft.com/office/drawing/2014/main" id="{DB88EDDF-B31A-B3BF-D847-2EB4995B061E}"/>
              </a:ext>
            </a:extLst>
          </p:cNvPr>
          <p:cNvSpPr txBox="1"/>
          <p:nvPr/>
        </p:nvSpPr>
        <p:spPr>
          <a:xfrm>
            <a:off x="703858" y="5762855"/>
            <a:ext cx="10782888" cy="646331"/>
          </a:xfrm>
          <a:prstGeom prst="rect">
            <a:avLst/>
          </a:prstGeom>
          <a:noFill/>
        </p:spPr>
        <p:txBody>
          <a:bodyPr wrap="none" rtlCol="0">
            <a:spAutoFit/>
          </a:bodyPr>
          <a:lstStyle/>
          <a:p>
            <a:pPr algn="l" rtl="0">
              <a:spcBef>
                <a:spcPts val="0"/>
              </a:spcBef>
              <a:spcAft>
                <a:spcPts val="0"/>
              </a:spcAft>
            </a:pPr>
            <a:r>
              <a:rPr lang="en-US" dirty="0"/>
              <a:t>Proposed new question: </a:t>
            </a:r>
            <a:r>
              <a:rPr lang="en-US" sz="1800" b="0" i="0" u="none" strike="noStrike" dirty="0">
                <a:solidFill>
                  <a:srgbClr val="000000"/>
                </a:solidFill>
                <a:effectLst/>
                <a:latin typeface="Arial" panose="020B0604020202020204" pitchFamily="34" charset="0"/>
              </a:rPr>
              <a:t>Where possible, diversity, equity, and inclusion were incorporated into the course.</a:t>
            </a:r>
            <a:br>
              <a:rPr lang="en-US" dirty="0"/>
            </a:br>
            <a:r>
              <a:rPr lang="en-US" dirty="0"/>
              <a:t>*  This was not approved * </a:t>
            </a:r>
          </a:p>
        </p:txBody>
      </p:sp>
    </p:spTree>
    <p:extLst>
      <p:ext uri="{BB962C8B-B14F-4D97-AF65-F5344CB8AC3E}">
        <p14:creationId xmlns:p14="http://schemas.microsoft.com/office/powerpoint/2010/main" val="465267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D6875-800B-0033-FAEE-B34E5A776454}"/>
              </a:ext>
            </a:extLst>
          </p:cNvPr>
          <p:cNvSpPr>
            <a:spLocks noGrp="1"/>
          </p:cNvSpPr>
          <p:nvPr>
            <p:ph type="title"/>
          </p:nvPr>
        </p:nvSpPr>
        <p:spPr/>
        <p:txBody>
          <a:bodyPr/>
          <a:lstStyle/>
          <a:p>
            <a:r>
              <a:rPr lang="en-US" dirty="0"/>
              <a:t>Class eval issues</a:t>
            </a:r>
          </a:p>
        </p:txBody>
      </p:sp>
      <p:sp>
        <p:nvSpPr>
          <p:cNvPr id="5" name="Text Placeholder 4">
            <a:extLst>
              <a:ext uri="{FF2B5EF4-FFF2-40B4-BE49-F238E27FC236}">
                <a16:creationId xmlns:a16="http://schemas.microsoft.com/office/drawing/2014/main" id="{00AF04D8-A43E-9EAE-EA74-5B13D3C98B5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4765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830A1-AABB-D884-C0F8-C100736F9E07}"/>
              </a:ext>
            </a:extLst>
          </p:cNvPr>
          <p:cNvSpPr>
            <a:spLocks noGrp="1"/>
          </p:cNvSpPr>
          <p:nvPr>
            <p:ph type="title"/>
          </p:nvPr>
        </p:nvSpPr>
        <p:spPr>
          <a:xfrm>
            <a:off x="2231136" y="523613"/>
            <a:ext cx="7729728" cy="1188720"/>
          </a:xfrm>
        </p:spPr>
        <p:txBody>
          <a:bodyPr/>
          <a:lstStyle/>
          <a:p>
            <a:r>
              <a:rPr lang="en-US" dirty="0"/>
              <a:t>Response rates</a:t>
            </a:r>
          </a:p>
        </p:txBody>
      </p:sp>
      <p:sp>
        <p:nvSpPr>
          <p:cNvPr id="3" name="Content Placeholder 2">
            <a:extLst>
              <a:ext uri="{FF2B5EF4-FFF2-40B4-BE49-F238E27FC236}">
                <a16:creationId xmlns:a16="http://schemas.microsoft.com/office/drawing/2014/main" id="{2ADD7577-521E-6162-59FD-C8852C10AC0D}"/>
              </a:ext>
            </a:extLst>
          </p:cNvPr>
          <p:cNvSpPr>
            <a:spLocks noGrp="1"/>
          </p:cNvSpPr>
          <p:nvPr>
            <p:ph idx="1"/>
          </p:nvPr>
        </p:nvSpPr>
        <p:spPr>
          <a:xfrm>
            <a:off x="347729" y="2112134"/>
            <a:ext cx="11938715" cy="5357612"/>
          </a:xfrm>
        </p:spPr>
        <p:txBody>
          <a:bodyPr>
            <a:normAutofit fontScale="40000" lnSpcReduction="20000"/>
          </a:bodyPr>
          <a:lstStyle/>
          <a:p>
            <a:r>
              <a:rPr lang="en-US" sz="3800" dirty="0">
                <a:latin typeface="Arial" panose="020B0604020202020204" pitchFamily="34" charset="0"/>
                <a:cs typeface="Arial" panose="020B0604020202020204" pitchFamily="34" charset="0"/>
              </a:rPr>
              <a:t>Response rates over time are on a downward trend</a:t>
            </a:r>
          </a:p>
          <a:p>
            <a:pPr lvl="1"/>
            <a:r>
              <a:rPr lang="en-US" sz="3800" dirty="0">
                <a:latin typeface="Arial" panose="020B0604020202020204" pitchFamily="34" charset="0"/>
                <a:cs typeface="Arial" panose="020B0604020202020204" pitchFamily="34" charset="0"/>
              </a:rPr>
              <a:t>Are reminder emails being ignored or sent to spam?</a:t>
            </a:r>
          </a:p>
          <a:p>
            <a:pPr lvl="1"/>
            <a:r>
              <a:rPr lang="en-US" sz="3800" dirty="0">
                <a:latin typeface="Arial" panose="020B0604020202020204" pitchFamily="34" charset="0"/>
                <a:cs typeface="Arial" panose="020B0604020202020204" pitchFamily="34" charset="0"/>
              </a:rPr>
              <a:t>Is everyone overloaded with requests from emails?</a:t>
            </a:r>
          </a:p>
          <a:p>
            <a:r>
              <a:rPr lang="en-US" sz="3800" dirty="0">
                <a:latin typeface="Arial" panose="020B0604020202020204" pitchFamily="34" charset="0"/>
                <a:cs typeface="Arial" panose="020B0604020202020204" pitchFamily="34" charset="0"/>
              </a:rPr>
              <a:t>Ways to help:</a:t>
            </a:r>
          </a:p>
          <a:p>
            <a:pPr lvl="1"/>
            <a:r>
              <a:rPr lang="en-US" sz="3800" dirty="0">
                <a:latin typeface="Arial" panose="020B0604020202020204" pitchFamily="34" charset="0"/>
                <a:cs typeface="Arial" panose="020B0604020202020204" pitchFamily="34" charset="0"/>
              </a:rPr>
              <a:t>Instructors should remind students </a:t>
            </a:r>
          </a:p>
          <a:p>
            <a:pPr lvl="1"/>
            <a:r>
              <a:rPr lang="en-US" sz="3800" u="none" strike="noStrike" dirty="0">
                <a:solidFill>
                  <a:srgbClr val="222222"/>
                </a:solidFill>
                <a:effectLst/>
                <a:latin typeface="Arial" panose="020B0604020202020204" pitchFamily="34" charset="0"/>
                <a:cs typeface="Arial" panose="020B0604020202020204" pitchFamily="34" charset="0"/>
              </a:rPr>
              <a:t>Use class time to have students complete the course questionnaire. </a:t>
            </a:r>
          </a:p>
          <a:p>
            <a:pPr lvl="1"/>
            <a:r>
              <a:rPr lang="en-US" sz="3800" u="none" strike="noStrike" dirty="0">
                <a:solidFill>
                  <a:srgbClr val="222222"/>
                </a:solidFill>
                <a:effectLst/>
                <a:latin typeface="Arial" panose="020B0604020202020204" pitchFamily="34" charset="0"/>
                <a:cs typeface="Arial" panose="020B0604020202020204" pitchFamily="34" charset="0"/>
              </a:rPr>
              <a:t>Ask students to bring in a mobile device and set aside the first 10 to 15 minutes of class as time for them to complete the questionnaire.  </a:t>
            </a:r>
          </a:p>
          <a:p>
            <a:pPr lvl="1"/>
            <a:r>
              <a:rPr lang="en-US" sz="3800" u="none" strike="noStrike" dirty="0">
                <a:solidFill>
                  <a:srgbClr val="222222"/>
                </a:solidFill>
                <a:effectLst/>
                <a:latin typeface="Arial" panose="020B0604020202020204" pitchFamily="34" charset="0"/>
                <a:cs typeface="Arial" panose="020B0604020202020204" pitchFamily="34" charset="0"/>
              </a:rPr>
              <a:t>The instructor should leave the class room during the class evals and turn off class recording if they are taking them during class time</a:t>
            </a:r>
          </a:p>
          <a:p>
            <a:pPr lvl="1"/>
            <a:r>
              <a:rPr lang="en-US" sz="3800" b="0" i="0" u="none" strike="noStrike" dirty="0">
                <a:solidFill>
                  <a:srgbClr val="45382B"/>
                </a:solidFill>
                <a:effectLst/>
                <a:latin typeface="Arial" panose="020B0604020202020204" pitchFamily="34" charset="0"/>
                <a:cs typeface="Arial" panose="020B0604020202020204" pitchFamily="34" charset="0"/>
              </a:rPr>
              <a:t>Run through the respective questions with your students during class and explain the questions’ context as it relates to your class.</a:t>
            </a:r>
          </a:p>
          <a:p>
            <a:pPr lvl="1"/>
            <a:r>
              <a:rPr lang="en-US" sz="3800" b="0" i="0" u="none" strike="noStrike" dirty="0">
                <a:solidFill>
                  <a:srgbClr val="45382B"/>
                </a:solidFill>
                <a:effectLst/>
                <a:latin typeface="Arial" panose="020B0604020202020204" pitchFamily="34" charset="0"/>
                <a:cs typeface="Arial" panose="020B0604020202020204" pitchFamily="34" charset="0"/>
              </a:rPr>
              <a:t>Mention that the course questionnaire invitation and reminder emails will come from the </a:t>
            </a:r>
            <a:r>
              <a:rPr lang="en-US" sz="3800" b="0" i="0" u="none" strike="noStrike" dirty="0" err="1">
                <a:solidFill>
                  <a:srgbClr val="45382B"/>
                </a:solidFill>
                <a:effectLst/>
                <a:latin typeface="Arial" panose="020B0604020202020204" pitchFamily="34" charset="0"/>
                <a:cs typeface="Arial" panose="020B0604020202020204" pitchFamily="34" charset="0"/>
              </a:rPr>
              <a:t>classeval</a:t>
            </a:r>
            <a:r>
              <a:rPr lang="en-US" sz="3800" b="0" i="0" u="none" strike="noStrike" dirty="0">
                <a:solidFill>
                  <a:srgbClr val="45382B"/>
                </a:solidFill>
                <a:effectLst/>
                <a:latin typeface="Arial" panose="020B0604020202020204" pitchFamily="34" charset="0"/>
                <a:cs typeface="Arial" panose="020B0604020202020204" pitchFamily="34" charset="0"/>
              </a:rPr>
              <a:t> email address. Remind them that links to their course questionnaires are available through Moodle (if possible).</a:t>
            </a:r>
          </a:p>
          <a:p>
            <a:pPr lvl="1"/>
            <a:r>
              <a:rPr lang="en-US" sz="3800" b="0" i="0" u="none" strike="noStrike" dirty="0">
                <a:solidFill>
                  <a:srgbClr val="45382B"/>
                </a:solidFill>
                <a:effectLst/>
                <a:latin typeface="Arial" panose="020B0604020202020204" pitchFamily="34" charset="0"/>
                <a:cs typeface="Arial" panose="020B0604020202020204" pitchFamily="34" charset="0"/>
              </a:rPr>
              <a:t>Monitor the response rates for your class, checking the overall percentage of students who have completed the course questionnaire. Then mention the response rates at the beginning of each class to encourage your students to complete the course questionnaire.</a:t>
            </a:r>
          </a:p>
          <a:p>
            <a:r>
              <a:rPr lang="en-US" sz="3800" dirty="0">
                <a:latin typeface="Arial" panose="020B0604020202020204" pitchFamily="34" charset="0"/>
                <a:cs typeface="Arial" panose="020B0604020202020204" pitchFamily="34" charset="0"/>
              </a:rPr>
              <a:t>Source: </a:t>
            </a:r>
            <a:r>
              <a:rPr lang="en-US" sz="3800" dirty="0">
                <a:latin typeface="Arial" panose="020B0604020202020204" pitchFamily="34" charset="0"/>
                <a:cs typeface="Arial" panose="020B0604020202020204" pitchFamily="34" charset="0"/>
                <a:hlinkClick r:id="rId2"/>
              </a:rPr>
              <a:t>https://ce.iupui.edu/for-instructors/tips-for-increasing-response-rates.html</a:t>
            </a:r>
            <a:r>
              <a:rPr lang="en-US" sz="3800" dirty="0">
                <a:latin typeface="Arial" panose="020B0604020202020204" pitchFamily="34" charset="0"/>
                <a:cs typeface="Arial" panose="020B0604020202020204" pitchFamily="34" charset="0"/>
              </a:rPr>
              <a:t> </a:t>
            </a:r>
            <a:br>
              <a:rPr lang="en-US" dirty="0"/>
            </a:b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p>
        </p:txBody>
      </p:sp>
    </p:spTree>
    <p:extLst>
      <p:ext uri="{BB962C8B-B14F-4D97-AF65-F5344CB8AC3E}">
        <p14:creationId xmlns:p14="http://schemas.microsoft.com/office/powerpoint/2010/main" val="2407740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E496E-BF5D-3FA1-CB71-6C4EE1AA7815}"/>
              </a:ext>
            </a:extLst>
          </p:cNvPr>
          <p:cNvSpPr>
            <a:spLocks noGrp="1"/>
          </p:cNvSpPr>
          <p:nvPr>
            <p:ph type="title"/>
          </p:nvPr>
        </p:nvSpPr>
        <p:spPr/>
        <p:txBody>
          <a:bodyPr/>
          <a:lstStyle/>
          <a:p>
            <a:r>
              <a:rPr lang="en-US" dirty="0"/>
              <a:t>Policies related to increasing response rates</a:t>
            </a:r>
          </a:p>
        </p:txBody>
      </p:sp>
      <p:sp>
        <p:nvSpPr>
          <p:cNvPr id="3" name="Content Placeholder 2">
            <a:extLst>
              <a:ext uri="{FF2B5EF4-FFF2-40B4-BE49-F238E27FC236}">
                <a16:creationId xmlns:a16="http://schemas.microsoft.com/office/drawing/2014/main" id="{4D27285D-8E52-3B75-7208-1726D8ECA364}"/>
              </a:ext>
            </a:extLst>
          </p:cNvPr>
          <p:cNvSpPr>
            <a:spLocks noGrp="1"/>
          </p:cNvSpPr>
          <p:nvPr>
            <p:ph idx="1"/>
          </p:nvPr>
        </p:nvSpPr>
        <p:spPr/>
        <p:txBody>
          <a:bodyPr>
            <a:normAutofit/>
          </a:bodyPr>
          <a:lstStyle/>
          <a:p>
            <a:r>
              <a:rPr lang="en-US" b="0" i="0" dirty="0">
                <a:solidFill>
                  <a:srgbClr val="1155CC"/>
                </a:solidFill>
                <a:effectLst/>
                <a:latin typeface="Arial" panose="020B0604020202020204" pitchFamily="34" charset="0"/>
                <a:hlinkClick r:id="rId2"/>
              </a:rPr>
              <a:t>https://policies.ncsu.edu/regulation/reg-05-20-10/</a:t>
            </a:r>
            <a:endParaRPr lang="en-US" b="0" i="0" u="none" strike="noStrike" dirty="0">
              <a:solidFill>
                <a:srgbClr val="222222"/>
              </a:solidFill>
              <a:effectLst/>
              <a:latin typeface="Arial" panose="020B0604020202020204" pitchFamily="34" charset="0"/>
            </a:endParaRPr>
          </a:p>
          <a:p>
            <a:pPr lvl="1"/>
            <a:r>
              <a:rPr lang="en-US" b="0" i="0" u="none" strike="noStrike" dirty="0">
                <a:solidFill>
                  <a:srgbClr val="222222"/>
                </a:solidFill>
                <a:effectLst/>
                <a:latin typeface="Arial" panose="020B0604020202020204" pitchFamily="34" charset="0"/>
              </a:rPr>
              <a:t>5.2 “No form of incentive should be provided to increase response rate." </a:t>
            </a:r>
          </a:p>
          <a:p>
            <a:pPr lvl="1"/>
            <a:r>
              <a:rPr lang="en-US" b="0" i="0" u="none" strike="noStrike" dirty="0">
                <a:solidFill>
                  <a:srgbClr val="222222"/>
                </a:solidFill>
                <a:effectLst/>
                <a:latin typeface="Arial" panose="020B0604020202020204" pitchFamily="34" charset="0"/>
              </a:rPr>
              <a:t>7.1 “Student and peer evaluations become part of the faculty member’s personnel file.”</a:t>
            </a:r>
            <a:endParaRPr lang="en-US" dirty="0">
              <a:solidFill>
                <a:srgbClr val="222222"/>
              </a:solidFill>
              <a:latin typeface="Arial" panose="020B0604020202020204" pitchFamily="34" charset="0"/>
            </a:endParaRPr>
          </a:p>
          <a:p>
            <a:r>
              <a:rPr lang="en-US" dirty="0">
                <a:solidFill>
                  <a:srgbClr val="222222"/>
                </a:solidFill>
                <a:latin typeface="Arial" panose="020B0604020202020204" pitchFamily="34" charset="0"/>
              </a:rPr>
              <a:t>R</a:t>
            </a:r>
            <a:r>
              <a:rPr lang="en-US" b="0" i="0" u="none" strike="noStrike" dirty="0">
                <a:solidFill>
                  <a:srgbClr val="222222"/>
                </a:solidFill>
                <a:effectLst/>
                <a:latin typeface="Arial" panose="020B0604020202020204" pitchFamily="34" charset="0"/>
              </a:rPr>
              <a:t>esults are designated part of the personnel file, so they fall under this NC General Statute which limits the sharing of data in that file to the instructor and their supervisory chain: </a:t>
            </a:r>
            <a:r>
              <a:rPr lang="en-US" b="0" i="0" dirty="0">
                <a:solidFill>
                  <a:srgbClr val="1155CC"/>
                </a:solidFill>
                <a:effectLst/>
                <a:latin typeface="Arial" panose="020B0604020202020204" pitchFamily="34" charset="0"/>
                <a:hlinkClick r:id="rId3"/>
              </a:rPr>
              <a:t>http://www.ncga.state.nc.us/enactedlegislation/statutes/html/byarticle/chapter_126/article_7.html</a:t>
            </a:r>
            <a:endParaRPr lang="en-US" b="0" i="0" dirty="0">
              <a:solidFill>
                <a:srgbClr val="1155CC"/>
              </a:solidFill>
              <a:effectLst/>
              <a:latin typeface="Arial" panose="020B0604020202020204" pitchFamily="34" charset="0"/>
            </a:endParaRPr>
          </a:p>
        </p:txBody>
      </p:sp>
    </p:spTree>
    <p:extLst>
      <p:ext uri="{BB962C8B-B14F-4D97-AF65-F5344CB8AC3E}">
        <p14:creationId xmlns:p14="http://schemas.microsoft.com/office/powerpoint/2010/main" val="3751944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B8528-3EE1-F994-A804-C46334723864}"/>
              </a:ext>
            </a:extLst>
          </p:cNvPr>
          <p:cNvSpPr>
            <a:spLocks noGrp="1"/>
          </p:cNvSpPr>
          <p:nvPr>
            <p:ph type="title"/>
          </p:nvPr>
        </p:nvSpPr>
        <p:spPr/>
        <p:txBody>
          <a:bodyPr/>
          <a:lstStyle/>
          <a:p>
            <a:r>
              <a:rPr lang="en-US" dirty="0"/>
              <a:t>Issues of bias in class evaluations</a:t>
            </a:r>
          </a:p>
        </p:txBody>
      </p:sp>
      <p:sp>
        <p:nvSpPr>
          <p:cNvPr id="3" name="Content Placeholder 2">
            <a:extLst>
              <a:ext uri="{FF2B5EF4-FFF2-40B4-BE49-F238E27FC236}">
                <a16:creationId xmlns:a16="http://schemas.microsoft.com/office/drawing/2014/main" id="{984BDEB2-0684-66EB-C2F3-2321B2A32AF3}"/>
              </a:ext>
            </a:extLst>
          </p:cNvPr>
          <p:cNvSpPr>
            <a:spLocks noGrp="1"/>
          </p:cNvSpPr>
          <p:nvPr>
            <p:ph idx="1"/>
          </p:nvPr>
        </p:nvSpPr>
        <p:spPr/>
        <p:txBody>
          <a:bodyPr/>
          <a:lstStyle/>
          <a:p>
            <a:r>
              <a:rPr lang="en-US" u="none" strike="noStrike" dirty="0">
                <a:solidFill>
                  <a:srgbClr val="222222"/>
                </a:solidFill>
                <a:effectLst/>
                <a:latin typeface="Arial" panose="020B0604020202020204" pitchFamily="34" charset="0"/>
              </a:rPr>
              <a:t>There is a lot of evidence about bias in student class evals </a:t>
            </a:r>
          </a:p>
          <a:p>
            <a:r>
              <a:rPr lang="en-US" dirty="0">
                <a:solidFill>
                  <a:srgbClr val="222222"/>
                </a:solidFill>
                <a:latin typeface="Arial" panose="020B0604020202020204" pitchFamily="34" charset="0"/>
              </a:rPr>
              <a:t>A</a:t>
            </a:r>
            <a:r>
              <a:rPr lang="en-US" u="none" strike="noStrike" dirty="0">
                <a:solidFill>
                  <a:srgbClr val="222222"/>
                </a:solidFill>
                <a:effectLst/>
                <a:latin typeface="Arial" panose="020B0604020202020204" pitchFamily="34" charset="0"/>
              </a:rPr>
              <a:t> more holistic approach to merit and promotion decisions is needed (that is, not just using student evals).</a:t>
            </a:r>
            <a:endParaRPr lang="en-US" u="none" strike="noStrike" dirty="0">
              <a:solidFill>
                <a:srgbClr val="1155CC"/>
              </a:solidFill>
              <a:effectLst/>
              <a:latin typeface="Arial" panose="020B0604020202020204" pitchFamily="34" charset="0"/>
              <a:hlinkClick r:id="rId2"/>
            </a:endParaRPr>
          </a:p>
          <a:p>
            <a:r>
              <a:rPr lang="en-US" u="none" strike="noStrike" dirty="0">
                <a:solidFill>
                  <a:srgbClr val="222222"/>
                </a:solidFill>
                <a:effectLst/>
                <a:latin typeface="Arial" panose="020B0604020202020204" pitchFamily="34" charset="0"/>
                <a:hlinkClick r:id="rId2"/>
              </a:rPr>
              <a:t>https://www.chronicle.com/article/teaching-evaluations-are-racist-sexist-and-often-useless</a:t>
            </a:r>
            <a:r>
              <a:rPr lang="en-US" u="none" strike="noStrike" dirty="0">
                <a:solidFill>
                  <a:srgbClr val="222222"/>
                </a:solidFill>
                <a:effectLst/>
                <a:latin typeface="Arial" panose="020B0604020202020204" pitchFamily="34" charset="0"/>
              </a:rPr>
              <a:t> summarizes a lot of this and also has links to research that has been done on this topic.  </a:t>
            </a:r>
            <a:endParaRPr lang="en-US" dirty="0"/>
          </a:p>
        </p:txBody>
      </p:sp>
    </p:spTree>
    <p:extLst>
      <p:ext uri="{BB962C8B-B14F-4D97-AF65-F5344CB8AC3E}">
        <p14:creationId xmlns:p14="http://schemas.microsoft.com/office/powerpoint/2010/main" val="4016085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22506-B6B8-EF0C-42F1-E7F3D3CD6E9D}"/>
              </a:ext>
            </a:extLst>
          </p:cNvPr>
          <p:cNvSpPr>
            <a:spLocks noGrp="1"/>
          </p:cNvSpPr>
          <p:nvPr>
            <p:ph type="title"/>
          </p:nvPr>
        </p:nvSpPr>
        <p:spPr>
          <a:xfrm>
            <a:off x="2089469" y="139383"/>
            <a:ext cx="7729728" cy="1188720"/>
          </a:xfrm>
        </p:spPr>
        <p:txBody>
          <a:bodyPr/>
          <a:lstStyle/>
          <a:p>
            <a:r>
              <a:rPr lang="en-US" dirty="0"/>
              <a:t>Issues of bias in class evaluations</a:t>
            </a:r>
          </a:p>
        </p:txBody>
      </p:sp>
      <p:sp>
        <p:nvSpPr>
          <p:cNvPr id="3" name="Content Placeholder 2">
            <a:extLst>
              <a:ext uri="{FF2B5EF4-FFF2-40B4-BE49-F238E27FC236}">
                <a16:creationId xmlns:a16="http://schemas.microsoft.com/office/drawing/2014/main" id="{6A988791-583E-9A47-4D9A-40370B9CF195}"/>
              </a:ext>
            </a:extLst>
          </p:cNvPr>
          <p:cNvSpPr>
            <a:spLocks noGrp="1"/>
          </p:cNvSpPr>
          <p:nvPr>
            <p:ph idx="1"/>
          </p:nvPr>
        </p:nvSpPr>
        <p:spPr>
          <a:xfrm>
            <a:off x="1056068" y="1530460"/>
            <a:ext cx="9955369" cy="5012008"/>
          </a:xfrm>
        </p:spPr>
        <p:txBody>
          <a:bodyPr>
            <a:normAutofit fontScale="92500" lnSpcReduction="20000"/>
          </a:bodyPr>
          <a:lstStyle/>
          <a:p>
            <a:r>
              <a:rPr lang="en-US" sz="2100" b="0" i="0" strike="noStrike" dirty="0">
                <a:solidFill>
                  <a:schemeClr val="tx1"/>
                </a:solidFill>
                <a:effectLst/>
                <a:latin typeface="Arial" panose="020B0604020202020204" pitchFamily="34" charset="0"/>
              </a:rPr>
              <a:t>Bias is especially evident for instructors/faculty who are </a:t>
            </a:r>
            <a:r>
              <a:rPr lang="en-US" sz="2100" b="0" i="0" dirty="0">
                <a:solidFill>
                  <a:schemeClr val="tx1"/>
                </a:solidFill>
                <a:effectLst/>
                <a:latin typeface="Arial" panose="020B0604020202020204" pitchFamily="34" charset="0"/>
                <a:hlinkClick r:id="rId2">
                  <a:extLst>
                    <a:ext uri="{A12FA001-AC4F-418D-AE19-62706E023703}">
                      <ahyp:hlinkClr xmlns:ahyp="http://schemas.microsoft.com/office/drawing/2018/hyperlinkcolor" val="tx"/>
                    </a:ext>
                  </a:extLst>
                </a:hlinkClick>
              </a:rPr>
              <a:t>persons of color</a:t>
            </a:r>
            <a:r>
              <a:rPr lang="en-US" sz="2100" b="0" i="0" strike="noStrike" dirty="0">
                <a:solidFill>
                  <a:schemeClr val="tx1"/>
                </a:solidFill>
                <a:effectLst/>
                <a:latin typeface="Arial" panose="020B0604020202020204" pitchFamily="34" charset="0"/>
              </a:rPr>
              <a:t> and </a:t>
            </a:r>
            <a:r>
              <a:rPr lang="en-US" sz="2100" b="0" i="0" dirty="0">
                <a:solidFill>
                  <a:schemeClr val="tx1"/>
                </a:solidFill>
                <a:effectLst/>
                <a:latin typeface="Arial" panose="020B0604020202020204" pitchFamily="34" charset="0"/>
                <a:hlinkClick r:id="rId3">
                  <a:extLst>
                    <a:ext uri="{A12FA001-AC4F-418D-AE19-62706E023703}">
                      <ahyp:hlinkClr xmlns:ahyp="http://schemas.microsoft.com/office/drawing/2018/hyperlinkcolor" val="tx"/>
                    </a:ext>
                  </a:extLst>
                </a:hlinkClick>
              </a:rPr>
              <a:t>women</a:t>
            </a:r>
            <a:r>
              <a:rPr lang="en-US" sz="2100" b="0" i="0" strike="noStrike" dirty="0">
                <a:solidFill>
                  <a:schemeClr val="tx1"/>
                </a:solidFill>
                <a:effectLst/>
                <a:latin typeface="Arial" panose="020B0604020202020204" pitchFamily="34" charset="0"/>
              </a:rPr>
              <a:t>.</a:t>
            </a:r>
          </a:p>
          <a:p>
            <a:r>
              <a:rPr lang="en-US" sz="2100" b="0" i="0" strike="noStrike" dirty="0">
                <a:solidFill>
                  <a:schemeClr val="tx1"/>
                </a:solidFill>
                <a:effectLst/>
                <a:latin typeface="Arial" panose="020B0604020202020204" pitchFamily="34" charset="0"/>
              </a:rPr>
              <a:t>It is important to have more than one metric to evaluate teaching, with student evals being a smaller portion of that evaluation. </a:t>
            </a:r>
          </a:p>
          <a:p>
            <a:r>
              <a:rPr lang="en-US" sz="2100" b="1" i="0" strike="noStrike" dirty="0">
                <a:solidFill>
                  <a:schemeClr val="tx1"/>
                </a:solidFill>
                <a:effectLst/>
                <a:latin typeface="Arial" panose="020B0604020202020204" pitchFamily="34" charset="0"/>
              </a:rPr>
              <a:t>Peer evaluations</a:t>
            </a:r>
            <a:r>
              <a:rPr lang="en-US" sz="2100" b="0" i="0" strike="noStrike" dirty="0">
                <a:solidFill>
                  <a:schemeClr val="tx1"/>
                </a:solidFill>
                <a:effectLst/>
                <a:latin typeface="Arial" panose="020B0604020202020204" pitchFamily="34" charset="0"/>
              </a:rPr>
              <a:t> (using a universal rubric) is another metric that should be used as part of that assessment. Peer evals provide more context than student evals alone, especially when done at least 1-2 a year. </a:t>
            </a:r>
          </a:p>
          <a:p>
            <a:r>
              <a:rPr lang="en-US" sz="2100" b="1" dirty="0">
                <a:solidFill>
                  <a:schemeClr val="tx1"/>
                </a:solidFill>
                <a:latin typeface="Arial" panose="020B0604020202020204" pitchFamily="34" charset="0"/>
              </a:rPr>
              <a:t>F</a:t>
            </a:r>
            <a:r>
              <a:rPr lang="en-US" sz="2100" b="1" i="0" strike="noStrike" dirty="0">
                <a:solidFill>
                  <a:schemeClr val="tx1"/>
                </a:solidFill>
                <a:effectLst/>
                <a:latin typeface="Arial" panose="020B0604020202020204" pitchFamily="34" charset="0"/>
              </a:rPr>
              <a:t>aculty</a:t>
            </a:r>
            <a:r>
              <a:rPr lang="en-US" sz="2100" b="0" i="0" strike="noStrike" dirty="0">
                <a:solidFill>
                  <a:schemeClr val="tx1"/>
                </a:solidFill>
                <a:effectLst/>
                <a:latin typeface="Arial" panose="020B0604020202020204" pitchFamily="34" charset="0"/>
              </a:rPr>
              <a:t> have the opportunity to </a:t>
            </a:r>
            <a:r>
              <a:rPr lang="en-US" sz="2100" b="1" i="0" strike="noStrike" dirty="0">
                <a:solidFill>
                  <a:schemeClr val="tx1"/>
                </a:solidFill>
                <a:effectLst/>
                <a:latin typeface="Arial" panose="020B0604020202020204" pitchFamily="34" charset="0"/>
              </a:rPr>
              <a:t>reflect on their teaching </a:t>
            </a:r>
            <a:r>
              <a:rPr lang="en-US" sz="2100" b="0" i="0" strike="noStrike" dirty="0">
                <a:solidFill>
                  <a:schemeClr val="tx1"/>
                </a:solidFill>
                <a:effectLst/>
                <a:latin typeface="Arial" panose="020B0604020202020204" pitchFamily="34" charset="0"/>
              </a:rPr>
              <a:t>with the student and peer evals in mind. </a:t>
            </a:r>
          </a:p>
          <a:p>
            <a:pPr lvl="1"/>
            <a:r>
              <a:rPr lang="en-US" sz="2100" b="0" i="0" strike="noStrike" dirty="0">
                <a:solidFill>
                  <a:schemeClr val="tx1"/>
                </a:solidFill>
                <a:effectLst/>
                <a:latin typeface="Arial" panose="020B0604020202020204" pitchFamily="34" charset="0"/>
              </a:rPr>
              <a:t>In this reflection, they can summarize what worked well and areas/action items they can do to improve the next iteration.  </a:t>
            </a:r>
          </a:p>
          <a:p>
            <a:pPr lvl="1"/>
            <a:r>
              <a:rPr lang="en-US" sz="2100" b="0" i="0" strike="noStrike" dirty="0">
                <a:solidFill>
                  <a:schemeClr val="tx1"/>
                </a:solidFill>
                <a:effectLst/>
                <a:latin typeface="Arial" panose="020B0604020202020204" pitchFamily="34" charset="0"/>
              </a:rPr>
              <a:t>There is a good article in the </a:t>
            </a:r>
            <a:r>
              <a:rPr lang="en-US" sz="2100" b="0" i="1" dirty="0">
                <a:solidFill>
                  <a:srgbClr val="00B0F0"/>
                </a:solidFill>
                <a:effectLst/>
                <a:latin typeface="Arial" panose="020B0604020202020204" pitchFamily="34" charset="0"/>
                <a:hlinkClick r:id="rId4">
                  <a:extLst>
                    <a:ext uri="{A12FA001-AC4F-418D-AE19-62706E023703}">
                      <ahyp:hlinkClr xmlns:ahyp="http://schemas.microsoft.com/office/drawing/2018/hyperlinkcolor" val="tx"/>
                    </a:ext>
                  </a:extLst>
                </a:hlinkClick>
              </a:rPr>
              <a:t>Chronicle of Higher Ed</a:t>
            </a:r>
            <a:r>
              <a:rPr lang="en-US" sz="2100" b="0" i="0" dirty="0">
                <a:solidFill>
                  <a:schemeClr val="tx1"/>
                </a:solidFill>
                <a:effectLst/>
                <a:latin typeface="Arial" panose="020B0604020202020204" pitchFamily="34" charset="0"/>
                <a:hlinkClick r:id="rId4">
                  <a:extLst>
                    <a:ext uri="{A12FA001-AC4F-418D-AE19-62706E023703}">
                      <ahyp:hlinkClr xmlns:ahyp="http://schemas.microsoft.com/office/drawing/2018/hyperlinkcolor" val="tx"/>
                    </a:ext>
                  </a:extLst>
                </a:hlinkClick>
              </a:rPr>
              <a:t> in 2019</a:t>
            </a:r>
            <a:r>
              <a:rPr lang="en-US" sz="2100" b="0" i="0" strike="noStrike" dirty="0">
                <a:solidFill>
                  <a:schemeClr val="tx1"/>
                </a:solidFill>
                <a:effectLst/>
                <a:latin typeface="Arial" panose="020B0604020202020204" pitchFamily="34" charset="0"/>
              </a:rPr>
              <a:t> that discusses these items. </a:t>
            </a:r>
            <a:endParaRPr lang="en-US" sz="2100" dirty="0">
              <a:solidFill>
                <a:schemeClr val="tx1"/>
              </a:solidFill>
              <a:latin typeface="Arial" panose="020B0604020202020204" pitchFamily="34" charset="0"/>
            </a:endParaRPr>
          </a:p>
          <a:p>
            <a:r>
              <a:rPr lang="en-US" dirty="0">
                <a:hlinkClick r:id="rId2"/>
              </a:rPr>
              <a:t>https://www.semanticscholar.org/paper/The-role-of-perceived-race-and-gender-in-the-of-on-Reid/30d26aad9e4303f907bdbeb7abae363226125de1?p2df</a:t>
            </a:r>
            <a:r>
              <a:rPr lang="en-US" dirty="0"/>
              <a:t> </a:t>
            </a:r>
          </a:p>
          <a:p>
            <a:r>
              <a:rPr lang="en-US" dirty="0">
                <a:hlinkClick r:id="rId3"/>
              </a:rPr>
              <a:t>https://www2.math.upenn.edu/~pemantle/active-papers/Evals/stark2016.pdf</a:t>
            </a:r>
            <a:r>
              <a:rPr lang="en-US" dirty="0"/>
              <a:t> </a:t>
            </a:r>
          </a:p>
          <a:p>
            <a:r>
              <a:rPr lang="en-US" dirty="0">
                <a:hlinkClick r:id="rId4"/>
              </a:rPr>
              <a:t>https://www.chronicle.com/article/colleges-are-getting-smarter-about-student-evaluations-heres-how/</a:t>
            </a:r>
            <a:r>
              <a:rPr lang="en-US" dirty="0"/>
              <a:t> </a:t>
            </a:r>
          </a:p>
        </p:txBody>
      </p:sp>
    </p:spTree>
    <p:extLst>
      <p:ext uri="{BB962C8B-B14F-4D97-AF65-F5344CB8AC3E}">
        <p14:creationId xmlns:p14="http://schemas.microsoft.com/office/powerpoint/2010/main" val="2057099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65027-A79B-B8F3-58BA-9D03D72C2914}"/>
              </a:ext>
            </a:extLst>
          </p:cNvPr>
          <p:cNvSpPr>
            <a:spLocks noGrp="1"/>
          </p:cNvSpPr>
          <p:nvPr>
            <p:ph type="title"/>
          </p:nvPr>
        </p:nvSpPr>
        <p:spPr/>
        <p:txBody>
          <a:bodyPr/>
          <a:lstStyle/>
          <a:p>
            <a:r>
              <a:rPr lang="en-US" b="0" i="0" u="none" strike="noStrike" dirty="0">
                <a:solidFill>
                  <a:srgbClr val="500050"/>
                </a:solidFill>
                <a:effectLst/>
                <a:latin typeface="Arial" panose="020B0604020202020204" pitchFamily="34" charset="0"/>
              </a:rPr>
              <a:t>Utilization of </a:t>
            </a:r>
            <a:r>
              <a:rPr lang="en-US" b="0" i="0" u="none" strike="noStrike" dirty="0" err="1">
                <a:solidFill>
                  <a:srgbClr val="500050"/>
                </a:solidFill>
                <a:effectLst/>
                <a:latin typeface="Arial" panose="020B0604020202020204" pitchFamily="34" charset="0"/>
              </a:rPr>
              <a:t>ClassEval</a:t>
            </a:r>
            <a:r>
              <a:rPr lang="en-US" b="0" i="0" u="none" strike="noStrike" dirty="0">
                <a:solidFill>
                  <a:srgbClr val="500050"/>
                </a:solidFill>
                <a:effectLst/>
                <a:latin typeface="Arial" panose="020B0604020202020204" pitchFamily="34" charset="0"/>
              </a:rPr>
              <a:t> Data Across Campus/RPT</a:t>
            </a:r>
            <a:endParaRPr lang="en-US" dirty="0"/>
          </a:p>
        </p:txBody>
      </p:sp>
      <p:sp>
        <p:nvSpPr>
          <p:cNvPr id="3" name="Content Placeholder 2">
            <a:extLst>
              <a:ext uri="{FF2B5EF4-FFF2-40B4-BE49-F238E27FC236}">
                <a16:creationId xmlns:a16="http://schemas.microsoft.com/office/drawing/2014/main" id="{345B3A58-CC69-6544-D150-29E83CE5E79E}"/>
              </a:ext>
            </a:extLst>
          </p:cNvPr>
          <p:cNvSpPr>
            <a:spLocks noGrp="1"/>
          </p:cNvSpPr>
          <p:nvPr>
            <p:ph idx="1"/>
          </p:nvPr>
        </p:nvSpPr>
        <p:spPr>
          <a:xfrm>
            <a:off x="862885" y="2588654"/>
            <a:ext cx="9839459" cy="3863661"/>
          </a:xfrm>
        </p:spPr>
        <p:txBody>
          <a:bodyPr>
            <a:normAutofit/>
          </a:bodyPr>
          <a:lstStyle/>
          <a:p>
            <a:r>
              <a:rPr lang="en-US" b="0" u="none" strike="noStrike" dirty="0">
                <a:solidFill>
                  <a:srgbClr val="000000"/>
                </a:solidFill>
                <a:effectLst/>
                <a:latin typeface="Arial" panose="020B0604020202020204" pitchFamily="34" charset="0"/>
              </a:rPr>
              <a:t>While </a:t>
            </a:r>
            <a:r>
              <a:rPr lang="en-US" b="0" u="none" strike="noStrike" dirty="0" err="1">
                <a:solidFill>
                  <a:srgbClr val="000000"/>
                </a:solidFill>
                <a:effectLst/>
                <a:latin typeface="Arial" panose="020B0604020202020204" pitchFamily="34" charset="0"/>
              </a:rPr>
              <a:t>ClasEval</a:t>
            </a:r>
            <a:r>
              <a:rPr lang="en-US" b="0" u="none" strike="noStrike" dirty="0">
                <a:solidFill>
                  <a:srgbClr val="000000"/>
                </a:solidFill>
                <a:effectLst/>
                <a:latin typeface="Arial" panose="020B0604020202020204" pitchFamily="34" charset="0"/>
              </a:rPr>
              <a:t> data is not a make or break, it's definitely used to support, or bring into question, a faculty member's teaching effectiveness (usually by just looking at that last/summative question about "overall the teacher is effective" question.)  </a:t>
            </a:r>
          </a:p>
          <a:p>
            <a:r>
              <a:rPr lang="en-US" b="0" u="none" strike="noStrike" dirty="0">
                <a:solidFill>
                  <a:srgbClr val="000000"/>
                </a:solidFill>
                <a:effectLst/>
                <a:latin typeface="Arial" panose="020B0604020202020204" pitchFamily="34" charset="0"/>
              </a:rPr>
              <a:t>The problem is that dept. administration may not understand the context for these evaluations as every class has particular features or circumstances that may lend to either a really high or lower than desired class eval numbers.  </a:t>
            </a:r>
          </a:p>
          <a:p>
            <a:r>
              <a:rPr lang="en-US" b="0" u="none" strike="noStrike" dirty="0">
                <a:solidFill>
                  <a:srgbClr val="000000"/>
                </a:solidFill>
                <a:effectLst/>
                <a:latin typeface="Arial" panose="020B0604020202020204" pitchFamily="34" charset="0"/>
              </a:rPr>
              <a:t>Faculty members have to explain the context for their class eval results, which is fine, but having the University also support faculty members by indicating that there are limitations to what you can infer from these reports is important, and that in itself, class evals should not be the main factor in determining RPT. </a:t>
            </a:r>
            <a:endParaRPr lang="en-US" dirty="0"/>
          </a:p>
        </p:txBody>
      </p:sp>
    </p:spTree>
    <p:extLst>
      <p:ext uri="{BB962C8B-B14F-4D97-AF65-F5344CB8AC3E}">
        <p14:creationId xmlns:p14="http://schemas.microsoft.com/office/powerpoint/2010/main" val="3107924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5B8E-F103-4205-A250-C12F78226AC8}"/>
              </a:ext>
            </a:extLst>
          </p:cNvPr>
          <p:cNvSpPr>
            <a:spLocks noGrp="1"/>
          </p:cNvSpPr>
          <p:nvPr>
            <p:ph type="title"/>
          </p:nvPr>
        </p:nvSpPr>
        <p:spPr>
          <a:xfrm>
            <a:off x="2231136" y="217717"/>
            <a:ext cx="7729728" cy="1188720"/>
          </a:xfrm>
        </p:spPr>
        <p:txBody>
          <a:bodyPr/>
          <a:lstStyle/>
          <a:p>
            <a:r>
              <a:rPr lang="en-US" dirty="0">
                <a:effectLst/>
              </a:rPr>
              <a:t>Other Issues and Senate Input/Feedback</a:t>
            </a:r>
            <a:endParaRPr lang="en-US" dirty="0"/>
          </a:p>
        </p:txBody>
      </p:sp>
      <p:sp>
        <p:nvSpPr>
          <p:cNvPr id="3" name="Content Placeholder 2">
            <a:extLst>
              <a:ext uri="{FF2B5EF4-FFF2-40B4-BE49-F238E27FC236}">
                <a16:creationId xmlns:a16="http://schemas.microsoft.com/office/drawing/2014/main" id="{FCD94394-EAD3-F757-16F6-BF2DDA372AA8}"/>
              </a:ext>
            </a:extLst>
          </p:cNvPr>
          <p:cNvSpPr>
            <a:spLocks noGrp="1"/>
          </p:cNvSpPr>
          <p:nvPr>
            <p:ph idx="1"/>
          </p:nvPr>
        </p:nvSpPr>
        <p:spPr>
          <a:xfrm>
            <a:off x="553791" y="1839552"/>
            <a:ext cx="11487955" cy="5115039"/>
          </a:xfrm>
        </p:spPr>
        <p:txBody>
          <a:bodyPr>
            <a:normAutofit/>
          </a:bodyPr>
          <a:lstStyle/>
          <a:p>
            <a:pPr>
              <a:buFont typeface="+mj-lt"/>
              <a:buAutoNum type="arabicPeriod"/>
            </a:pPr>
            <a:r>
              <a:rPr lang="en-US" dirty="0">
                <a:effectLst/>
              </a:rPr>
              <a:t>How should we go about the rejected question about DEI? </a:t>
            </a:r>
          </a:p>
          <a:p>
            <a:pPr>
              <a:buFont typeface="+mj-lt"/>
              <a:buAutoNum type="arabicPeriod"/>
            </a:pPr>
            <a:endParaRPr lang="en-US" dirty="0">
              <a:effectLst/>
            </a:endParaRPr>
          </a:p>
          <a:p>
            <a:pPr>
              <a:buFont typeface="+mj-lt"/>
              <a:buAutoNum type="arabicPeriod"/>
            </a:pPr>
            <a:r>
              <a:rPr lang="en-US" dirty="0">
                <a:effectLst/>
              </a:rPr>
              <a:t>Important consideration from th</a:t>
            </a:r>
            <a:r>
              <a:rPr lang="en-US" dirty="0"/>
              <a:t>e wording of the UNC Policy: </a:t>
            </a:r>
          </a:p>
          <a:p>
            <a:pPr marL="0" indent="0">
              <a:buNone/>
            </a:pPr>
            <a:r>
              <a:rPr lang="en-US" dirty="0"/>
              <a:t>“</a:t>
            </a:r>
            <a:r>
              <a:rPr lang="en-US" dirty="0">
                <a:effectLst/>
              </a:rPr>
              <a:t>the University shall neither ask nor require an employee or applicant for academic admission or employment to affirmatively ascribe to or opine about beliefs, affiliations, ideals, or principles regarding matters of contemporary political debate or social action as a condition to admission, employment, or professional advancement. Nor shall any employee or applicant be solicited or required to describe their actions in support of, or in opposition to, such beliefs, affiliations, ideals, or principles. Practices prohibited here include but are not limited to solicitations or requirements for statements of commitment to particular views on matters of contemporary political debate or social action contained on applications or qualifications for admission or employment or included as criteria for analysis of an employee’s career progression.”</a:t>
            </a:r>
            <a:br>
              <a:rPr lang="en-US" dirty="0">
                <a:effectLst/>
              </a:rPr>
            </a:br>
            <a:br>
              <a:rPr lang="en-US" dirty="0">
                <a:solidFill>
                  <a:srgbClr val="500050"/>
                </a:solidFill>
                <a:effectLst/>
              </a:rPr>
            </a:br>
            <a:endParaRPr lang="en-US" dirty="0"/>
          </a:p>
        </p:txBody>
      </p:sp>
    </p:spTree>
    <p:extLst>
      <p:ext uri="{BB962C8B-B14F-4D97-AF65-F5344CB8AC3E}">
        <p14:creationId xmlns:p14="http://schemas.microsoft.com/office/powerpoint/2010/main" val="1253664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73785D-DCD1-7F86-0C19-D867ADC0A77D}"/>
              </a:ext>
            </a:extLst>
          </p:cNvPr>
          <p:cNvSpPr>
            <a:spLocks noGrp="1"/>
          </p:cNvSpPr>
          <p:nvPr>
            <p:ph type="title"/>
          </p:nvPr>
        </p:nvSpPr>
        <p:spPr>
          <a:xfrm>
            <a:off x="2231136" y="202692"/>
            <a:ext cx="7729728" cy="1188720"/>
          </a:xfrm>
        </p:spPr>
        <p:txBody>
          <a:bodyPr/>
          <a:lstStyle/>
          <a:p>
            <a:r>
              <a:rPr lang="en-US" dirty="0"/>
              <a:t>Topics</a:t>
            </a:r>
          </a:p>
        </p:txBody>
      </p:sp>
      <p:sp>
        <p:nvSpPr>
          <p:cNvPr id="5" name="Content Placeholder 4">
            <a:extLst>
              <a:ext uri="{FF2B5EF4-FFF2-40B4-BE49-F238E27FC236}">
                <a16:creationId xmlns:a16="http://schemas.microsoft.com/office/drawing/2014/main" id="{B9B8EB55-0E32-58CE-1C22-4F99B70F18F6}"/>
              </a:ext>
            </a:extLst>
          </p:cNvPr>
          <p:cNvSpPr>
            <a:spLocks noGrp="1"/>
          </p:cNvSpPr>
          <p:nvPr>
            <p:ph idx="1"/>
          </p:nvPr>
        </p:nvSpPr>
        <p:spPr>
          <a:xfrm>
            <a:off x="2039815" y="1590703"/>
            <a:ext cx="8006862" cy="4774927"/>
          </a:xfrm>
        </p:spPr>
        <p:txBody>
          <a:bodyPr>
            <a:normAutofit/>
          </a:bodyPr>
          <a:lstStyle/>
          <a:p>
            <a:pPr algn="l">
              <a:buFont typeface="+mj-lt"/>
              <a:buAutoNum type="arabicPeriod"/>
            </a:pPr>
            <a:r>
              <a:rPr lang="en-US" b="0" i="0" u="sng" dirty="0">
                <a:solidFill>
                  <a:schemeClr val="tx1"/>
                </a:solidFill>
                <a:effectLst/>
                <a:latin typeface="Arial" panose="020B0604020202020204" pitchFamily="34" charset="0"/>
              </a:rPr>
              <a:t>General report from the chair</a:t>
            </a:r>
            <a:r>
              <a:rPr lang="en-US" b="0" i="0" u="none" dirty="0">
                <a:solidFill>
                  <a:schemeClr val="tx1"/>
                </a:solidFill>
                <a:effectLst/>
                <a:latin typeface="Arial" panose="020B0604020202020204" pitchFamily="34" charset="0"/>
              </a:rPr>
              <a:t>: overview of role as the chair, the committee's charge, and a summary of recent issues and actions. </a:t>
            </a:r>
          </a:p>
          <a:p>
            <a:pPr algn="l">
              <a:buFont typeface="+mj-lt"/>
              <a:buAutoNum type="arabicPeriod"/>
            </a:pPr>
            <a:r>
              <a:rPr lang="en-US" b="0" i="0" u="sng" strike="noStrike" dirty="0" err="1">
                <a:solidFill>
                  <a:schemeClr val="tx1"/>
                </a:solidFill>
                <a:effectLst/>
                <a:latin typeface="Arial" panose="020B0604020202020204" pitchFamily="34" charset="0"/>
              </a:rPr>
              <a:t>ClassEval</a:t>
            </a:r>
            <a:r>
              <a:rPr lang="en-US" b="0" i="0" u="sng" strike="noStrike" dirty="0">
                <a:solidFill>
                  <a:schemeClr val="tx1"/>
                </a:solidFill>
                <a:effectLst/>
                <a:latin typeface="Arial" panose="020B0604020202020204" pitchFamily="34" charset="0"/>
              </a:rPr>
              <a:t> name and item changes</a:t>
            </a:r>
            <a:r>
              <a:rPr lang="en-US" b="0" i="0" u="none" strike="noStrike" dirty="0">
                <a:solidFill>
                  <a:schemeClr val="tx1"/>
                </a:solidFill>
                <a:effectLst/>
                <a:latin typeface="Arial" panose="020B0604020202020204" pitchFamily="34" charset="0"/>
              </a:rPr>
              <a:t>: proposed changes to the </a:t>
            </a:r>
            <a:r>
              <a:rPr lang="en-US" b="0" i="0" u="none" strike="noStrike" dirty="0" err="1">
                <a:solidFill>
                  <a:schemeClr val="tx1"/>
                </a:solidFill>
                <a:effectLst/>
                <a:latin typeface="Arial" panose="020B0604020202020204" pitchFamily="34" charset="0"/>
              </a:rPr>
              <a:t>ClassEval</a:t>
            </a:r>
            <a:r>
              <a:rPr lang="en-US" b="0" i="0" u="none" strike="noStrike" dirty="0">
                <a:solidFill>
                  <a:schemeClr val="tx1"/>
                </a:solidFill>
                <a:effectLst/>
                <a:latin typeface="Arial" panose="020B0604020202020204" pitchFamily="34" charset="0"/>
              </a:rPr>
              <a:t> system.</a:t>
            </a:r>
          </a:p>
          <a:p>
            <a:pPr algn="l">
              <a:buFont typeface="+mj-lt"/>
              <a:buAutoNum type="arabicPeriod"/>
            </a:pPr>
            <a:r>
              <a:rPr lang="en-US" b="0" i="0" u="sng" strike="noStrike" dirty="0">
                <a:solidFill>
                  <a:schemeClr val="tx1"/>
                </a:solidFill>
                <a:effectLst/>
                <a:latin typeface="Arial" panose="020B0604020202020204" pitchFamily="34" charset="0"/>
              </a:rPr>
              <a:t>The committee’s </a:t>
            </a:r>
            <a:r>
              <a:rPr lang="en-US" u="sng" dirty="0">
                <a:solidFill>
                  <a:schemeClr val="tx1"/>
                </a:solidFill>
                <a:latin typeface="Arial" panose="020B0604020202020204" pitchFamily="34" charset="0"/>
              </a:rPr>
              <a:t>t</a:t>
            </a:r>
            <a:r>
              <a:rPr lang="en-US" b="0" i="0" u="sng" strike="noStrike" dirty="0">
                <a:solidFill>
                  <a:schemeClr val="tx1"/>
                </a:solidFill>
                <a:effectLst/>
                <a:latin typeface="Arial" panose="020B0604020202020204" pitchFamily="34" charset="0"/>
              </a:rPr>
              <a:t>ake on the IoC</a:t>
            </a:r>
            <a:r>
              <a:rPr lang="en-US" b="0" i="0" u="none" strike="noStrike" dirty="0">
                <a:solidFill>
                  <a:schemeClr val="tx1"/>
                </a:solidFill>
                <a:effectLst/>
                <a:latin typeface="Arial" panose="020B0604020202020204" pitchFamily="34" charset="0"/>
              </a:rPr>
              <a:t>: The issue of bias in class evaluations, especially in the context of the IoC. We would greatly appreciate your insights into the committee's findings regarding bias in class evaluations.</a:t>
            </a:r>
          </a:p>
          <a:p>
            <a:pPr algn="l">
              <a:buFont typeface="+mj-lt"/>
              <a:buAutoNum type="arabicPeriod"/>
            </a:pPr>
            <a:r>
              <a:rPr lang="en-US" b="0" i="0" u="sng" strike="noStrike" dirty="0">
                <a:solidFill>
                  <a:schemeClr val="tx1"/>
                </a:solidFill>
                <a:effectLst/>
                <a:latin typeface="Arial" panose="020B0604020202020204" pitchFamily="34" charset="0"/>
              </a:rPr>
              <a:t>Other issues and senate </a:t>
            </a:r>
            <a:r>
              <a:rPr lang="en-US" u="sng" dirty="0">
                <a:solidFill>
                  <a:schemeClr val="tx1"/>
                </a:solidFill>
                <a:latin typeface="Arial" panose="020B0604020202020204" pitchFamily="34" charset="0"/>
              </a:rPr>
              <a:t>i</a:t>
            </a:r>
            <a:r>
              <a:rPr lang="en-US" b="0" i="0" u="sng" strike="noStrike" dirty="0">
                <a:solidFill>
                  <a:schemeClr val="tx1"/>
                </a:solidFill>
                <a:effectLst/>
                <a:latin typeface="Arial" panose="020B0604020202020204" pitchFamily="34" charset="0"/>
              </a:rPr>
              <a:t>nput/feedback</a:t>
            </a:r>
            <a:r>
              <a:rPr lang="en-US" b="0" i="0" u="none" strike="noStrike" dirty="0">
                <a:solidFill>
                  <a:schemeClr val="tx1"/>
                </a:solidFill>
                <a:effectLst/>
                <a:latin typeface="Arial" panose="020B0604020202020204" pitchFamily="34" charset="0"/>
              </a:rPr>
              <a:t>: other pressing issues or areas where the committee is seeking further input or feedback from the Senate</a:t>
            </a:r>
          </a:p>
          <a:p>
            <a:pPr algn="l">
              <a:buFont typeface="+mj-lt"/>
              <a:buAutoNum type="arabicPeriod"/>
            </a:pPr>
            <a:r>
              <a:rPr lang="en-US" u="sng" dirty="0">
                <a:solidFill>
                  <a:schemeClr val="tx1"/>
                </a:solidFill>
                <a:latin typeface="Arial" panose="020B0604020202020204" pitchFamily="34" charset="0"/>
              </a:rPr>
              <a:t>U</a:t>
            </a:r>
            <a:r>
              <a:rPr lang="en-US" b="0" i="0" u="sng" strike="noStrike" dirty="0">
                <a:solidFill>
                  <a:schemeClr val="tx1"/>
                </a:solidFill>
                <a:effectLst/>
                <a:latin typeface="Arial" panose="020B0604020202020204" pitchFamily="34" charset="0"/>
              </a:rPr>
              <a:t>tilization of </a:t>
            </a:r>
            <a:r>
              <a:rPr lang="en-US" u="sng" dirty="0" err="1">
                <a:solidFill>
                  <a:schemeClr val="tx1"/>
                </a:solidFill>
                <a:latin typeface="Arial" panose="020B0604020202020204" pitchFamily="34" charset="0"/>
              </a:rPr>
              <a:t>C</a:t>
            </a:r>
            <a:r>
              <a:rPr lang="en-US" b="0" i="0" u="sng" strike="noStrike" dirty="0" err="1">
                <a:solidFill>
                  <a:schemeClr val="tx1"/>
                </a:solidFill>
                <a:effectLst/>
                <a:latin typeface="Arial" panose="020B0604020202020204" pitchFamily="34" charset="0"/>
              </a:rPr>
              <a:t>lassEval</a:t>
            </a:r>
            <a:r>
              <a:rPr lang="en-US" b="0" i="0" u="sng" strike="noStrike" dirty="0">
                <a:solidFill>
                  <a:schemeClr val="tx1"/>
                </a:solidFill>
                <a:effectLst/>
                <a:latin typeface="Arial" panose="020B0604020202020204" pitchFamily="34" charset="0"/>
              </a:rPr>
              <a:t> data </a:t>
            </a:r>
            <a:r>
              <a:rPr lang="en-US" u="sng" dirty="0">
                <a:solidFill>
                  <a:schemeClr val="tx1"/>
                </a:solidFill>
                <a:latin typeface="Arial" panose="020B0604020202020204" pitchFamily="34" charset="0"/>
              </a:rPr>
              <a:t>a</a:t>
            </a:r>
            <a:r>
              <a:rPr lang="en-US" b="0" i="0" u="sng" strike="noStrike" dirty="0">
                <a:solidFill>
                  <a:schemeClr val="tx1"/>
                </a:solidFill>
                <a:effectLst/>
                <a:latin typeface="Arial" panose="020B0604020202020204" pitchFamily="34" charset="0"/>
              </a:rPr>
              <a:t>cross </a:t>
            </a:r>
            <a:r>
              <a:rPr lang="en-US" u="sng" dirty="0">
                <a:solidFill>
                  <a:schemeClr val="tx1"/>
                </a:solidFill>
                <a:latin typeface="Arial" panose="020B0604020202020204" pitchFamily="34" charset="0"/>
              </a:rPr>
              <a:t>c</a:t>
            </a:r>
            <a:r>
              <a:rPr lang="en-US" b="0" i="0" u="sng" strike="noStrike" dirty="0">
                <a:solidFill>
                  <a:schemeClr val="tx1"/>
                </a:solidFill>
                <a:effectLst/>
                <a:latin typeface="Arial" panose="020B0604020202020204" pitchFamily="34" charset="0"/>
              </a:rPr>
              <a:t>ampus</a:t>
            </a:r>
            <a:r>
              <a:rPr lang="en-US" b="0" i="0" u="none" strike="noStrike" dirty="0">
                <a:solidFill>
                  <a:schemeClr val="tx1"/>
                </a:solidFill>
                <a:effectLst/>
                <a:latin typeface="Arial" panose="020B0604020202020204" pitchFamily="34" charset="0"/>
              </a:rPr>
              <a:t>: the significance of these data for the Reappointment, Promotion, and Tenure (RPT) process.</a:t>
            </a:r>
          </a:p>
          <a:p>
            <a:pPr algn="l">
              <a:buFont typeface="+mj-lt"/>
              <a:buAutoNum type="arabicPeriod"/>
            </a:pPr>
            <a:r>
              <a:rPr lang="en-US" b="0" i="0" u="sng" strike="noStrike" dirty="0">
                <a:solidFill>
                  <a:schemeClr val="tx1"/>
                </a:solidFill>
                <a:effectLst/>
                <a:latin typeface="Arial" panose="020B0604020202020204" pitchFamily="34" charset="0"/>
              </a:rPr>
              <a:t>The response </a:t>
            </a:r>
            <a:r>
              <a:rPr lang="en-US" u="sng" dirty="0">
                <a:solidFill>
                  <a:schemeClr val="tx1"/>
                </a:solidFill>
                <a:latin typeface="Arial" panose="020B0604020202020204" pitchFamily="34" charset="0"/>
              </a:rPr>
              <a:t>r</a:t>
            </a:r>
            <a:r>
              <a:rPr lang="en-US" b="0" i="0" u="sng" strike="noStrike" dirty="0">
                <a:solidFill>
                  <a:schemeClr val="tx1"/>
                </a:solidFill>
                <a:effectLst/>
                <a:latin typeface="Arial" panose="020B0604020202020204" pitchFamily="34" charset="0"/>
              </a:rPr>
              <a:t>ate </a:t>
            </a:r>
            <a:r>
              <a:rPr lang="en-US" u="sng" dirty="0">
                <a:solidFill>
                  <a:schemeClr val="tx1"/>
                </a:solidFill>
                <a:latin typeface="Arial" panose="020B0604020202020204" pitchFamily="34" charset="0"/>
              </a:rPr>
              <a:t>c</a:t>
            </a:r>
            <a:r>
              <a:rPr lang="en-US" b="0" i="0" u="sng" strike="noStrike" dirty="0">
                <a:solidFill>
                  <a:schemeClr val="tx1"/>
                </a:solidFill>
                <a:effectLst/>
                <a:latin typeface="Arial" panose="020B0604020202020204" pitchFamily="34" charset="0"/>
              </a:rPr>
              <a:t>hallenge</a:t>
            </a:r>
            <a:r>
              <a:rPr lang="en-US" b="0" i="0" u="none" strike="noStrike" dirty="0">
                <a:solidFill>
                  <a:schemeClr val="tx1"/>
                </a:solidFill>
                <a:effectLst/>
                <a:latin typeface="Arial" panose="020B0604020202020204" pitchFamily="34" charset="0"/>
              </a:rPr>
              <a:t>: Causes and solutions</a:t>
            </a:r>
          </a:p>
          <a:p>
            <a:pPr algn="l">
              <a:buFont typeface="+mj-lt"/>
              <a:buAutoNum type="arabicPeriod"/>
            </a:pPr>
            <a:endParaRPr lang="en-US" b="0" i="0" u="none" strike="noStrike" dirty="0">
              <a:solidFill>
                <a:srgbClr val="222222"/>
              </a:solidFill>
              <a:effectLst/>
              <a:latin typeface="Arial" panose="020B0604020202020204" pitchFamily="34" charset="0"/>
            </a:endParaRPr>
          </a:p>
          <a:p>
            <a:pPr algn="l">
              <a:buFont typeface="+mj-lt"/>
              <a:buAutoNum type="arabicPeriod"/>
            </a:pPr>
            <a:endParaRPr lang="en-US" b="0" i="0" u="none" strike="noStrike" dirty="0">
              <a:solidFill>
                <a:srgbClr val="222222"/>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274054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A0C5-502D-40B8-2959-F6E13B4FEC18}"/>
              </a:ext>
            </a:extLst>
          </p:cNvPr>
          <p:cNvSpPr>
            <a:spLocks noGrp="1"/>
          </p:cNvSpPr>
          <p:nvPr>
            <p:ph type="title"/>
          </p:nvPr>
        </p:nvSpPr>
        <p:spPr>
          <a:xfrm>
            <a:off x="2324920" y="261307"/>
            <a:ext cx="7729728" cy="1188720"/>
          </a:xfrm>
        </p:spPr>
        <p:txBody>
          <a:bodyPr>
            <a:normAutofit/>
          </a:bodyPr>
          <a:lstStyle/>
          <a:p>
            <a:r>
              <a:rPr lang="en-US" b="0" i="0" u="none" strike="noStrike" dirty="0">
                <a:solidFill>
                  <a:srgbClr val="222222"/>
                </a:solidFill>
                <a:effectLst/>
                <a:latin typeface="Arial" panose="020B0604020202020204" pitchFamily="34" charset="0"/>
              </a:rPr>
              <a:t>General Report from the Chair</a:t>
            </a:r>
            <a:endParaRPr lang="en-US" dirty="0"/>
          </a:p>
        </p:txBody>
      </p:sp>
      <p:sp>
        <p:nvSpPr>
          <p:cNvPr id="3" name="Content Placeholder 2">
            <a:extLst>
              <a:ext uri="{FF2B5EF4-FFF2-40B4-BE49-F238E27FC236}">
                <a16:creationId xmlns:a16="http://schemas.microsoft.com/office/drawing/2014/main" id="{9FD5C98C-F524-0864-45AF-3C49A0CE1308}"/>
              </a:ext>
            </a:extLst>
          </p:cNvPr>
          <p:cNvSpPr>
            <a:spLocks noGrp="1"/>
          </p:cNvSpPr>
          <p:nvPr>
            <p:ph idx="1"/>
          </p:nvPr>
        </p:nvSpPr>
        <p:spPr>
          <a:xfrm>
            <a:off x="824367" y="1641583"/>
            <a:ext cx="9937418" cy="4770940"/>
          </a:xfrm>
        </p:spPr>
        <p:txBody>
          <a:bodyPr>
            <a:normAutofit fontScale="92500"/>
          </a:bodyPr>
          <a:lstStyle/>
          <a:p>
            <a:pPr marL="0" indent="0">
              <a:buNone/>
            </a:pPr>
            <a:r>
              <a:rPr lang="en-US" u="sng" dirty="0">
                <a:latin typeface="Arial" panose="020B0604020202020204" pitchFamily="34" charset="0"/>
                <a:cs typeface="Arial" panose="020B0604020202020204" pitchFamily="34" charset="0"/>
              </a:rPr>
              <a:t>Role as chair</a:t>
            </a:r>
            <a:r>
              <a:rPr lang="en-US" dirty="0">
                <a:latin typeface="Arial" panose="020B0604020202020204" pitchFamily="34" charset="0"/>
                <a:cs typeface="Arial" panose="020B0604020202020204" pitchFamily="34" charset="0"/>
              </a:rPr>
              <a:t>: lead meetings, serve on other teaching related committees </a:t>
            </a:r>
          </a:p>
          <a:p>
            <a:pPr marL="0" indent="0">
              <a:buNone/>
            </a:pPr>
            <a:r>
              <a:rPr lang="en-US" u="sng" dirty="0">
                <a:latin typeface="Arial" panose="020B0604020202020204" pitchFamily="34" charset="0"/>
                <a:cs typeface="Arial" panose="020B0604020202020204" pitchFamily="34" charset="0"/>
              </a:rPr>
              <a:t>Committee Charge</a:t>
            </a:r>
            <a:r>
              <a:rPr lang="en-US" dirty="0">
                <a:latin typeface="Arial" panose="020B0604020202020204" pitchFamily="34" charset="0"/>
                <a:cs typeface="Arial" panose="020B0604020202020204" pitchFamily="34" charset="0"/>
              </a:rPr>
              <a:t>:</a:t>
            </a:r>
          </a:p>
          <a:p>
            <a:pPr algn="l">
              <a:buFont typeface="+mj-lt"/>
              <a:buAutoNum type="arabicPeriod"/>
            </a:pPr>
            <a:r>
              <a:rPr lang="en-US" b="0" i="0" u="none" strike="noStrike" dirty="0">
                <a:solidFill>
                  <a:srgbClr val="333333"/>
                </a:solidFill>
                <a:effectLst/>
                <a:latin typeface="Arial" panose="020B0604020202020204" pitchFamily="34" charset="0"/>
                <a:cs typeface="Arial" panose="020B0604020202020204" pitchFamily="34" charset="0"/>
              </a:rPr>
              <a:t>In consultation with the Senior Vice Provost for Faculty and Academic Affairs, advise the Provost on matters of teaching evaluation.</a:t>
            </a:r>
          </a:p>
          <a:p>
            <a:pPr algn="l">
              <a:buFont typeface="+mj-lt"/>
              <a:buAutoNum type="arabicPeriod"/>
            </a:pPr>
            <a:r>
              <a:rPr lang="en-US" b="0" i="0" u="none" strike="noStrike" dirty="0">
                <a:solidFill>
                  <a:srgbClr val="333333"/>
                </a:solidFill>
                <a:effectLst/>
                <a:latin typeface="Arial" panose="020B0604020202020204" pitchFamily="34" charset="0"/>
                <a:cs typeface="Arial" panose="020B0604020202020204" pitchFamily="34" charset="0"/>
              </a:rPr>
              <a:t>On a continuing basis, review the effectiveness of current techniques of faculty teaching evaluation and the selection procedure for the Outstanding Teacher Awards. Recommend changes as needed.</a:t>
            </a:r>
          </a:p>
          <a:p>
            <a:pPr algn="l">
              <a:buFont typeface="+mj-lt"/>
              <a:buAutoNum type="arabicPeriod"/>
            </a:pPr>
            <a:r>
              <a:rPr lang="en-US" b="0" i="0" u="none" strike="noStrike" dirty="0">
                <a:solidFill>
                  <a:srgbClr val="333333"/>
                </a:solidFill>
                <a:effectLst/>
                <a:latin typeface="Arial" panose="020B0604020202020204" pitchFamily="34" charset="0"/>
                <a:cs typeface="Arial" panose="020B0604020202020204" pitchFamily="34" charset="0"/>
              </a:rPr>
              <a:t>Advise the Provost and Chancellor on compliance with university and general administration policies on teaching evaluation.</a:t>
            </a:r>
          </a:p>
          <a:p>
            <a:pPr algn="l">
              <a:buFont typeface="+mj-lt"/>
              <a:buAutoNum type="arabicPeriod"/>
            </a:pPr>
            <a:r>
              <a:rPr lang="en-US" b="0" i="0" u="none" strike="noStrike" dirty="0">
                <a:solidFill>
                  <a:srgbClr val="333333"/>
                </a:solidFill>
                <a:effectLst/>
                <a:latin typeface="Arial" panose="020B0604020202020204" pitchFamily="34" charset="0"/>
                <a:cs typeface="Arial" panose="020B0604020202020204" pitchFamily="34" charset="0"/>
              </a:rPr>
              <a:t>Review the best research on and models of teaching evaluation at our peer and other institutions.</a:t>
            </a:r>
          </a:p>
          <a:p>
            <a:pPr algn="l">
              <a:buFont typeface="+mj-lt"/>
              <a:buAutoNum type="arabicPeriod"/>
            </a:pPr>
            <a:r>
              <a:rPr lang="en-US" b="0" i="0" u="none" strike="noStrike" dirty="0">
                <a:solidFill>
                  <a:srgbClr val="333333"/>
                </a:solidFill>
                <a:effectLst/>
                <a:latin typeface="Arial" panose="020B0604020202020204" pitchFamily="34" charset="0"/>
                <a:cs typeface="Arial" panose="020B0604020202020204" pitchFamily="34" charset="0"/>
              </a:rPr>
              <a:t>Solicit information from colleges and departments regarding their teaching evaluation practices.</a:t>
            </a:r>
          </a:p>
          <a:p>
            <a:pPr algn="l">
              <a:buFont typeface="+mj-lt"/>
              <a:buAutoNum type="arabicPeriod"/>
            </a:pPr>
            <a:r>
              <a:rPr lang="en-US" b="0" i="0" u="none" strike="noStrike" dirty="0">
                <a:solidFill>
                  <a:srgbClr val="333333"/>
                </a:solidFill>
                <a:effectLst/>
                <a:latin typeface="Arial" panose="020B0604020202020204" pitchFamily="34" charset="0"/>
                <a:cs typeface="Arial" panose="020B0604020202020204" pitchFamily="34" charset="0"/>
              </a:rPr>
              <a:t>Suggest improvements in policy and practice.</a:t>
            </a:r>
          </a:p>
          <a:p>
            <a:pPr algn="l">
              <a:buFont typeface="+mj-lt"/>
              <a:buAutoNum type="arabicPeriod"/>
            </a:pPr>
            <a:r>
              <a:rPr lang="en-US" b="0" i="0" u="none" strike="noStrike" dirty="0">
                <a:solidFill>
                  <a:srgbClr val="333333"/>
                </a:solidFill>
                <a:effectLst/>
                <a:latin typeface="Arial" panose="020B0604020202020204" pitchFamily="34" charset="0"/>
                <a:cs typeface="Arial" panose="020B0604020202020204" pitchFamily="34" charset="0"/>
              </a:rPr>
              <a:t>Consult with the Faculty Senate’s Academic Policy committee for consideration of policies, procedures and standards.</a:t>
            </a:r>
          </a:p>
          <a:p>
            <a:pPr algn="l">
              <a:buFont typeface="+mj-lt"/>
              <a:buAutoNum type="arabicPeriod"/>
            </a:pPr>
            <a:endParaRPr lang="en-US" b="0" i="0" u="none" strike="noStrike" dirty="0">
              <a:solidFill>
                <a:srgbClr val="333333"/>
              </a:solidFill>
              <a:effectLst/>
              <a:latin typeface="UniversLight"/>
            </a:endParaRPr>
          </a:p>
          <a:p>
            <a:endParaRPr lang="en-US" dirty="0"/>
          </a:p>
        </p:txBody>
      </p:sp>
    </p:spTree>
    <p:extLst>
      <p:ext uri="{BB962C8B-B14F-4D97-AF65-F5344CB8AC3E}">
        <p14:creationId xmlns:p14="http://schemas.microsoft.com/office/powerpoint/2010/main" val="840864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379D8-227B-3807-6392-521AE2B37992}"/>
              </a:ext>
            </a:extLst>
          </p:cNvPr>
          <p:cNvSpPr>
            <a:spLocks noGrp="1"/>
          </p:cNvSpPr>
          <p:nvPr>
            <p:ph type="title"/>
          </p:nvPr>
        </p:nvSpPr>
        <p:spPr>
          <a:xfrm>
            <a:off x="2231136" y="273030"/>
            <a:ext cx="7729728" cy="1188720"/>
          </a:xfrm>
        </p:spPr>
        <p:txBody>
          <a:bodyPr/>
          <a:lstStyle/>
          <a:p>
            <a:r>
              <a:rPr lang="en-US" b="0" i="0" u="none" strike="noStrike" dirty="0">
                <a:solidFill>
                  <a:srgbClr val="222222"/>
                </a:solidFill>
                <a:effectLst/>
                <a:latin typeface="Arial" panose="020B0604020202020204" pitchFamily="34" charset="0"/>
              </a:rPr>
              <a:t>summary of recent issues and actions</a:t>
            </a:r>
            <a:endParaRPr lang="en-US" dirty="0"/>
          </a:p>
        </p:txBody>
      </p:sp>
      <p:sp>
        <p:nvSpPr>
          <p:cNvPr id="3" name="Content Placeholder 2">
            <a:extLst>
              <a:ext uri="{FF2B5EF4-FFF2-40B4-BE49-F238E27FC236}">
                <a16:creationId xmlns:a16="http://schemas.microsoft.com/office/drawing/2014/main" id="{FB736542-C37A-0058-8362-97CFDC4DED49}"/>
              </a:ext>
            </a:extLst>
          </p:cNvPr>
          <p:cNvSpPr>
            <a:spLocks noGrp="1"/>
          </p:cNvSpPr>
          <p:nvPr>
            <p:ph idx="1"/>
          </p:nvPr>
        </p:nvSpPr>
        <p:spPr>
          <a:xfrm>
            <a:off x="1197629" y="1713885"/>
            <a:ext cx="9632618" cy="4706962"/>
          </a:xfrm>
        </p:spPr>
        <p:txBody>
          <a:bodyPr>
            <a:normAutofit fontScale="92500" lnSpcReduction="20000"/>
          </a:bodyPr>
          <a:lstStyle/>
          <a:p>
            <a:r>
              <a:rPr lang="en-US" dirty="0">
                <a:latin typeface="Arial" panose="020B0604020202020204" pitchFamily="34" charset="0"/>
                <a:cs typeface="Arial" panose="020B0604020202020204" pitchFamily="34" charset="0"/>
              </a:rPr>
              <a:t>In 2022 – 2023 the committee proposed revisions to </a:t>
            </a:r>
            <a:r>
              <a:rPr lang="en-US" dirty="0" err="1">
                <a:latin typeface="Arial" panose="020B0604020202020204" pitchFamily="34" charset="0"/>
                <a:cs typeface="Arial" panose="020B0604020202020204" pitchFamily="34" charset="0"/>
              </a:rPr>
              <a:t>ClassEval</a:t>
            </a:r>
            <a:r>
              <a:rPr lang="en-US" dirty="0">
                <a:latin typeface="Arial" panose="020B0604020202020204" pitchFamily="34" charset="0"/>
                <a:cs typeface="Arial" panose="020B0604020202020204" pitchFamily="34" charset="0"/>
              </a:rPr>
              <a:t> questions</a:t>
            </a:r>
          </a:p>
          <a:p>
            <a:pPr lvl="1"/>
            <a:r>
              <a:rPr lang="en-US" dirty="0">
                <a:latin typeface="Arial" panose="020B0604020202020204" pitchFamily="34" charset="0"/>
                <a:cs typeface="Arial" panose="020B0604020202020204" pitchFamily="34" charset="0"/>
              </a:rPr>
              <a:t>Complete the requirement that the committee review the questions every 3 years</a:t>
            </a:r>
          </a:p>
          <a:p>
            <a:r>
              <a:rPr lang="en-US" dirty="0">
                <a:latin typeface="Arial" panose="020B0604020202020204" pitchFamily="34" charset="0"/>
                <a:cs typeface="Arial" panose="020B0604020202020204" pitchFamily="34" charset="0"/>
              </a:rPr>
              <a:t>In fall of 2023, while waiting to hear back from the Provost Office about these changes, we started two projects:</a:t>
            </a:r>
          </a:p>
          <a:p>
            <a:pPr lvl="1"/>
            <a:r>
              <a:rPr lang="en-US" dirty="0">
                <a:latin typeface="Arial" panose="020B0604020202020204" pitchFamily="34" charset="0"/>
                <a:cs typeface="Arial" panose="020B0604020202020204" pitchFamily="34" charset="0"/>
              </a:rPr>
              <a:t>1. </a:t>
            </a:r>
            <a:r>
              <a:rPr lang="en-US" b="0" i="0" u="none" strike="noStrike" dirty="0">
                <a:solidFill>
                  <a:srgbClr val="1F1F1F"/>
                </a:solidFill>
                <a:effectLst/>
                <a:latin typeface="Arial" panose="020B0604020202020204" pitchFamily="34" charset="0"/>
                <a:cs typeface="Arial" panose="020B0604020202020204" pitchFamily="34" charset="0"/>
              </a:rPr>
              <a:t>Evidence based best practice/peer institutions group: By March 2024, this group will create a lit review of evidence based best practice literature AND will have created a synthesis of practices for the NCSU identified peer institutions in order to provide a working set of recommendations for future practice here at NCSU.</a:t>
            </a:r>
          </a:p>
          <a:p>
            <a:pPr lvl="1"/>
            <a:r>
              <a:rPr lang="en-US" dirty="0">
                <a:solidFill>
                  <a:srgbClr val="1F1F1F"/>
                </a:solidFill>
                <a:latin typeface="Arial" panose="020B0604020202020204" pitchFamily="34" charset="0"/>
                <a:cs typeface="Arial" panose="020B0604020202020204" pitchFamily="34" charset="0"/>
              </a:rPr>
              <a:t>2. </a:t>
            </a:r>
            <a:r>
              <a:rPr lang="en-US" b="0" i="0" u="none" strike="noStrike" dirty="0">
                <a:solidFill>
                  <a:srgbClr val="1F1F1F"/>
                </a:solidFill>
                <a:effectLst/>
                <a:latin typeface="Arial" panose="020B0604020202020204" pitchFamily="34" charset="0"/>
                <a:cs typeface="Arial" panose="020B0604020202020204" pitchFamily="34" charset="0"/>
              </a:rPr>
              <a:t>Student group: By March 2024, this group will have developed a focus group protocol(s) and deployed that protocol with groups of undergraduate and graduate students; synthesize the results, and create a set of recommendations based on those results.</a:t>
            </a:r>
          </a:p>
          <a:p>
            <a:r>
              <a:rPr lang="en-US" dirty="0">
                <a:solidFill>
                  <a:srgbClr val="1F1F1F"/>
                </a:solidFill>
                <a:latin typeface="Arial" panose="020B0604020202020204" pitchFamily="34" charset="0"/>
                <a:cs typeface="Arial" panose="020B0604020202020204" pitchFamily="34" charset="0"/>
              </a:rPr>
              <a:t>In late November 2023 we heard back from the Provost office. They accepted all the proposed changes to </a:t>
            </a:r>
            <a:r>
              <a:rPr lang="en-US" dirty="0" err="1">
                <a:solidFill>
                  <a:srgbClr val="1F1F1F"/>
                </a:solidFill>
                <a:latin typeface="Arial" panose="020B0604020202020204" pitchFamily="34" charset="0"/>
                <a:cs typeface="Arial" panose="020B0604020202020204" pitchFamily="34" charset="0"/>
              </a:rPr>
              <a:t>ClassEval</a:t>
            </a:r>
            <a:r>
              <a:rPr lang="en-US" dirty="0">
                <a:solidFill>
                  <a:srgbClr val="1F1F1F"/>
                </a:solidFill>
                <a:latin typeface="Arial" panose="020B0604020202020204" pitchFamily="34" charset="0"/>
                <a:cs typeface="Arial" panose="020B0604020202020204" pitchFamily="34" charset="0"/>
              </a:rPr>
              <a:t> except the question on DEI. </a:t>
            </a:r>
          </a:p>
          <a:p>
            <a:pPr lvl="1"/>
            <a:r>
              <a:rPr lang="en-US" dirty="0">
                <a:solidFill>
                  <a:srgbClr val="1F1F1F"/>
                </a:solidFill>
                <a:latin typeface="Arial" panose="020B0604020202020204" pitchFamily="34" charset="0"/>
                <a:cs typeface="Arial" panose="020B0604020202020204" pitchFamily="34" charset="0"/>
              </a:rPr>
              <a:t>This response created much discussion and we paused our subcommittee work to figure out how to respond.</a:t>
            </a:r>
          </a:p>
          <a:p>
            <a:pPr lvl="1"/>
            <a:r>
              <a:rPr lang="en-US" dirty="0">
                <a:solidFill>
                  <a:srgbClr val="1F1F1F"/>
                </a:solidFill>
                <a:latin typeface="Arial" panose="020B0604020202020204" pitchFamily="34" charset="0"/>
                <a:cs typeface="Arial" panose="020B0604020202020204" pitchFamily="34" charset="0"/>
              </a:rPr>
              <a:t>We decided to write a letter to the Provost to ask for reconsideration of the DEI question. </a:t>
            </a:r>
          </a:p>
          <a:p>
            <a:r>
              <a:rPr lang="en-US" dirty="0">
                <a:latin typeface="Arial" panose="020B0604020202020204" pitchFamily="34" charset="0"/>
                <a:cs typeface="Arial" panose="020B0604020202020204" pitchFamily="34" charset="0"/>
              </a:rPr>
              <a:t>Discussion of issues related to </a:t>
            </a:r>
            <a:r>
              <a:rPr lang="en-US" dirty="0" err="1">
                <a:latin typeface="Arial" panose="020B0604020202020204" pitchFamily="34" charset="0"/>
                <a:cs typeface="Arial" panose="020B0604020202020204" pitchFamily="34" charset="0"/>
              </a:rPr>
              <a:t>ClassEval</a:t>
            </a:r>
            <a:r>
              <a:rPr lang="en-US" dirty="0">
                <a:latin typeface="Arial" panose="020B0604020202020204" pitchFamily="34" charset="0"/>
                <a:cs typeface="Arial" panose="020B0604020202020204" pitchFamily="34" charset="0"/>
              </a:rPr>
              <a:t> that come up from instructors at NC State</a:t>
            </a:r>
          </a:p>
        </p:txBody>
      </p:sp>
    </p:spTree>
    <p:extLst>
      <p:ext uri="{BB962C8B-B14F-4D97-AF65-F5344CB8AC3E}">
        <p14:creationId xmlns:p14="http://schemas.microsoft.com/office/powerpoint/2010/main" val="2288493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D4DE3-947B-8A36-4121-FC06BCA0D94F}"/>
              </a:ext>
            </a:extLst>
          </p:cNvPr>
          <p:cNvSpPr>
            <a:spLocks noGrp="1"/>
          </p:cNvSpPr>
          <p:nvPr>
            <p:ph type="title"/>
          </p:nvPr>
        </p:nvSpPr>
        <p:spPr/>
        <p:txBody>
          <a:bodyPr/>
          <a:lstStyle/>
          <a:p>
            <a:r>
              <a:rPr lang="en-US" dirty="0"/>
              <a:t>Previous annual reports</a:t>
            </a:r>
          </a:p>
        </p:txBody>
      </p:sp>
      <p:sp>
        <p:nvSpPr>
          <p:cNvPr id="3" name="Content Placeholder 2">
            <a:extLst>
              <a:ext uri="{FF2B5EF4-FFF2-40B4-BE49-F238E27FC236}">
                <a16:creationId xmlns:a16="http://schemas.microsoft.com/office/drawing/2014/main" id="{A107CD1A-35FD-3507-C094-2F7392B033D7}"/>
              </a:ext>
            </a:extLst>
          </p:cNvPr>
          <p:cNvSpPr>
            <a:spLocks noGrp="1"/>
          </p:cNvSpPr>
          <p:nvPr>
            <p:ph idx="1"/>
          </p:nvPr>
        </p:nvSpPr>
        <p:spPr/>
        <p:txBody>
          <a:bodyPr/>
          <a:lstStyle/>
          <a:p>
            <a:r>
              <a:rPr lang="en-US" dirty="0">
                <a:hlinkClick r:id="rId2"/>
              </a:rPr>
              <a:t>https://committees.provost.ncsu.edu/evaluation-teaching/wp-content/uploads/sites/9/2023/07/EOT-AnnualReport-2022-2023.pdf</a:t>
            </a:r>
            <a:r>
              <a:rPr lang="en-US" dirty="0"/>
              <a:t> </a:t>
            </a:r>
          </a:p>
        </p:txBody>
      </p:sp>
    </p:spTree>
    <p:extLst>
      <p:ext uri="{BB962C8B-B14F-4D97-AF65-F5344CB8AC3E}">
        <p14:creationId xmlns:p14="http://schemas.microsoft.com/office/powerpoint/2010/main" val="388255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9EEED-5730-EBCF-D15A-2D11B28DEC42}"/>
              </a:ext>
            </a:extLst>
          </p:cNvPr>
          <p:cNvSpPr>
            <a:spLocks noGrp="1"/>
          </p:cNvSpPr>
          <p:nvPr>
            <p:ph type="title"/>
          </p:nvPr>
        </p:nvSpPr>
        <p:spPr/>
        <p:txBody>
          <a:bodyPr/>
          <a:lstStyle/>
          <a:p>
            <a:r>
              <a:rPr lang="en-US" dirty="0" err="1"/>
              <a:t>Classeval</a:t>
            </a:r>
            <a:r>
              <a:rPr lang="en-US" dirty="0"/>
              <a:t> name and item changes</a:t>
            </a:r>
          </a:p>
        </p:txBody>
      </p:sp>
      <p:sp>
        <p:nvSpPr>
          <p:cNvPr id="3" name="Text Placeholder 2">
            <a:extLst>
              <a:ext uri="{FF2B5EF4-FFF2-40B4-BE49-F238E27FC236}">
                <a16:creationId xmlns:a16="http://schemas.microsoft.com/office/drawing/2014/main" id="{8494A3F6-63C3-695B-E380-4D876AEE75B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58859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36748-39BD-E4E5-6CE9-8976F3FE548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Renaming to: </a:t>
            </a:r>
            <a:r>
              <a:rPr lang="en-US" sz="2800" b="0" u="none" strike="noStrike" dirty="0">
                <a:solidFill>
                  <a:srgbClr val="000000"/>
                </a:solidFill>
                <a:effectLst/>
                <a:latin typeface="Arial" panose="020B0604020202020204" pitchFamily="34" charset="0"/>
                <a:cs typeface="Arial" panose="020B0604020202020204" pitchFamily="34" charset="0"/>
              </a:rPr>
              <a:t>Student Feedback to Improve Instruction</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61F3956-C4B7-D4BD-C4A8-29DDFE3D1E23}"/>
              </a:ext>
            </a:extLst>
          </p:cNvPr>
          <p:cNvSpPr>
            <a:spLocks noGrp="1"/>
          </p:cNvSpPr>
          <p:nvPr>
            <p:ph idx="1"/>
          </p:nvPr>
        </p:nvSpPr>
        <p:spPr>
          <a:xfrm>
            <a:off x="1275007" y="2638044"/>
            <a:ext cx="9736429" cy="4219956"/>
          </a:xfrm>
        </p:spPr>
        <p:txBody>
          <a:bodyPr/>
          <a:lstStyle/>
          <a:p>
            <a:pPr marL="0" indent="0" algn="l" rtl="0">
              <a:spcBef>
                <a:spcPts val="0"/>
              </a:spcBef>
              <a:spcAft>
                <a:spcPts val="0"/>
              </a:spcAft>
              <a:buNone/>
            </a:pPr>
            <a:r>
              <a:rPr lang="en-US" sz="1800" b="0" i="1" u="none" strike="noStrike" dirty="0">
                <a:solidFill>
                  <a:srgbClr val="000000"/>
                </a:solidFill>
                <a:effectLst/>
                <a:latin typeface="Times New Roman" panose="02020603050405020304" pitchFamily="18" charset="0"/>
              </a:rPr>
              <a:t>Rename “Class Eval” to “Student Feedback to Improve Instruction”.</a:t>
            </a:r>
            <a:r>
              <a:rPr lang="en-US" sz="1800" b="0" i="0" u="none" strike="noStrike" dirty="0">
                <a:solidFill>
                  <a:srgbClr val="000000"/>
                </a:solidFill>
                <a:effectLst/>
                <a:latin typeface="Times New Roman" panose="02020603050405020304" pitchFamily="18" charset="0"/>
              </a:rPr>
              <a:t> </a:t>
            </a:r>
          </a:p>
          <a:p>
            <a:pPr>
              <a:spcBef>
                <a:spcPts val="0"/>
              </a:spcBef>
            </a:pPr>
            <a:r>
              <a:rPr lang="en-US" sz="1800" b="0" i="0" u="none" strike="noStrike" dirty="0">
                <a:solidFill>
                  <a:srgbClr val="000000"/>
                </a:solidFill>
                <a:effectLst/>
                <a:latin typeface="Times New Roman" panose="02020603050405020304" pitchFamily="18" charset="0"/>
              </a:rPr>
              <a:t>The institution should still consider as suggested last year, the transition from 'Class Eval' to 'Student Feedback for Instructional Enhancement’. </a:t>
            </a:r>
          </a:p>
          <a:p>
            <a:pPr>
              <a:spcBef>
                <a:spcPts val="0"/>
              </a:spcBef>
            </a:pPr>
            <a:r>
              <a:rPr lang="en-US" sz="1800" b="0" i="0" u="none" strike="noStrike" dirty="0">
                <a:solidFill>
                  <a:srgbClr val="000000"/>
                </a:solidFill>
                <a:effectLst/>
                <a:latin typeface="Times New Roman" panose="02020603050405020304" pitchFamily="18" charset="0"/>
              </a:rPr>
              <a:t>This modification in terminology signifies the intention behind collecting the feedback. </a:t>
            </a:r>
          </a:p>
          <a:p>
            <a:pPr>
              <a:spcBef>
                <a:spcPts val="0"/>
              </a:spcBef>
            </a:pPr>
            <a:r>
              <a:rPr lang="en-US" sz="1800" b="0" i="0" u="none" strike="noStrike" dirty="0">
                <a:solidFill>
                  <a:srgbClr val="000000"/>
                </a:solidFill>
                <a:effectLst/>
                <a:latin typeface="Times New Roman" panose="02020603050405020304" pitchFamily="18" charset="0"/>
              </a:rPr>
              <a:t>Rather than simply evaluating, students are sharing their experiences to contribute to the refinement of course delivery and outcome achievement, which paves the path for a cultural shift in our perspective on how teaching should be appraised.</a:t>
            </a:r>
            <a:endParaRPr lang="en-US" b="0" i="0" u="none" strike="noStrike" dirty="0">
              <a:solidFill>
                <a:srgbClr val="000000"/>
              </a:solidFill>
              <a:effectLst/>
            </a:endParaRPr>
          </a:p>
        </p:txBody>
      </p:sp>
    </p:spTree>
    <p:extLst>
      <p:ext uri="{BB962C8B-B14F-4D97-AF65-F5344CB8AC3E}">
        <p14:creationId xmlns:p14="http://schemas.microsoft.com/office/powerpoint/2010/main" val="3260735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36748-39BD-E4E5-6CE9-8976F3FE548D}"/>
              </a:ext>
            </a:extLst>
          </p:cNvPr>
          <p:cNvSpPr>
            <a:spLocks noGrp="1"/>
          </p:cNvSpPr>
          <p:nvPr>
            <p:ph type="title"/>
          </p:nvPr>
        </p:nvSpPr>
        <p:spPr>
          <a:xfrm>
            <a:off x="2231136" y="333627"/>
            <a:ext cx="7729728" cy="1188720"/>
          </a:xfrm>
        </p:spPr>
        <p:txBody>
          <a:bodyPr/>
          <a:lstStyle/>
          <a:p>
            <a:r>
              <a:rPr lang="en-US" dirty="0">
                <a:latin typeface="Arial" panose="020B0604020202020204" pitchFamily="34" charset="0"/>
                <a:cs typeface="Arial" panose="020B0604020202020204" pitchFamily="34" charset="0"/>
              </a:rPr>
              <a:t>Change items in class Evaluation</a:t>
            </a:r>
          </a:p>
        </p:txBody>
      </p:sp>
      <p:sp>
        <p:nvSpPr>
          <p:cNvPr id="3" name="Content Placeholder 2">
            <a:extLst>
              <a:ext uri="{FF2B5EF4-FFF2-40B4-BE49-F238E27FC236}">
                <a16:creationId xmlns:a16="http://schemas.microsoft.com/office/drawing/2014/main" id="{E61F3956-C4B7-D4BD-C4A8-29DDFE3D1E23}"/>
              </a:ext>
            </a:extLst>
          </p:cNvPr>
          <p:cNvSpPr>
            <a:spLocks noGrp="1"/>
          </p:cNvSpPr>
          <p:nvPr>
            <p:ph idx="1"/>
          </p:nvPr>
        </p:nvSpPr>
        <p:spPr>
          <a:xfrm>
            <a:off x="1105437" y="1813794"/>
            <a:ext cx="9981126" cy="5346859"/>
          </a:xfrm>
        </p:spPr>
        <p:txBody>
          <a:bodyPr>
            <a:normAutofit/>
          </a:bodyPr>
          <a:lstStyle/>
          <a:p>
            <a:pPr>
              <a:spcBef>
                <a:spcPts val="0"/>
              </a:spcBef>
            </a:pPr>
            <a:r>
              <a:rPr lang="en-US" sz="1800" b="0" i="0" u="none" strike="noStrike" dirty="0">
                <a:solidFill>
                  <a:srgbClr val="000000"/>
                </a:solidFill>
                <a:effectLst/>
                <a:latin typeface="Times New Roman" panose="02020603050405020304" pitchFamily="18" charset="0"/>
              </a:rPr>
              <a:t>The proposed changes to the class evaluations seem to aim for a more nuanced understanding of the teaching and learning experience</a:t>
            </a:r>
          </a:p>
          <a:p>
            <a:pPr lvl="1">
              <a:spcBef>
                <a:spcPts val="0"/>
              </a:spcBef>
            </a:pPr>
            <a:r>
              <a:rPr lang="en-US" b="0" i="0" u="none" strike="noStrike" dirty="0">
                <a:solidFill>
                  <a:srgbClr val="000000"/>
                </a:solidFill>
                <a:effectLst/>
                <a:latin typeface="Times New Roman" panose="02020603050405020304" pitchFamily="18" charset="0"/>
              </a:rPr>
              <a:t>shifting the focus from subjective perceptions to objective criteria. </a:t>
            </a:r>
          </a:p>
          <a:p>
            <a:pPr>
              <a:spcBef>
                <a:spcPts val="0"/>
              </a:spcBef>
            </a:pPr>
            <a:r>
              <a:rPr lang="en-US" b="0" i="0" u="none" strike="noStrike" dirty="0">
                <a:solidFill>
                  <a:srgbClr val="000000"/>
                </a:solidFill>
                <a:effectLst/>
                <a:latin typeface="Times New Roman" panose="02020603050405020304" pitchFamily="18" charset="0"/>
              </a:rPr>
              <a:t>For the instructor-related items, the suggested changes highlight the instructor's role in fostering an effective learning environment and their commitment to helping students learn. </a:t>
            </a:r>
          </a:p>
          <a:p>
            <a:pPr>
              <a:spcBef>
                <a:spcPts val="0"/>
              </a:spcBef>
            </a:pPr>
            <a:r>
              <a:rPr lang="en-US" b="0" i="0" u="none" strike="noStrike" dirty="0">
                <a:solidFill>
                  <a:srgbClr val="000000"/>
                </a:solidFill>
                <a:effectLst/>
                <a:latin typeface="Times New Roman" panose="02020603050405020304" pitchFamily="18" charset="0"/>
              </a:rPr>
              <a:t>The proposal also suggests specifying that instructors are receptive to scheduling meetings outside class, rather than simply being available. </a:t>
            </a:r>
          </a:p>
          <a:p>
            <a:pPr>
              <a:spcBef>
                <a:spcPts val="0"/>
              </a:spcBef>
            </a:pPr>
            <a:r>
              <a:rPr lang="en-US" b="0" i="0" u="none" strike="noStrike" dirty="0">
                <a:solidFill>
                  <a:srgbClr val="000000"/>
                </a:solidFill>
                <a:effectLst/>
                <a:latin typeface="Times New Roman" panose="02020603050405020304" pitchFamily="18" charset="0"/>
              </a:rPr>
              <a:t>The focus is also shifted from the instructor's enthusiasm to their interest in student learning. </a:t>
            </a:r>
          </a:p>
          <a:p>
            <a:pPr>
              <a:spcBef>
                <a:spcPts val="0"/>
              </a:spcBef>
            </a:pPr>
            <a:r>
              <a:rPr lang="en-US" b="0" i="0" u="none" strike="noStrike" dirty="0">
                <a:solidFill>
                  <a:srgbClr val="000000"/>
                </a:solidFill>
                <a:effectLst/>
                <a:latin typeface="Times New Roman" panose="02020603050405020304" pitchFamily="18" charset="0"/>
              </a:rPr>
              <a:t>For course-related items, the changes propose to assess the appropriateness of learning materials and assignments, rather than their perceived value. </a:t>
            </a:r>
          </a:p>
          <a:p>
            <a:pPr>
              <a:spcBef>
                <a:spcPts val="0"/>
              </a:spcBef>
            </a:pPr>
            <a:r>
              <a:rPr lang="en-US" b="0" i="0" u="none" strike="noStrike" dirty="0">
                <a:solidFill>
                  <a:srgbClr val="000000"/>
                </a:solidFill>
                <a:effectLst/>
                <a:latin typeface="Times New Roman" panose="02020603050405020304" pitchFamily="18" charset="0"/>
              </a:rPr>
              <a:t>Notably, the revised evaluation includes the incorporation of diversity, equity, and inclusion in the course. There was discussion if this item should be placed into the class evaluation, especially, if they are going to be used in the RPT process.  </a:t>
            </a:r>
          </a:p>
          <a:p>
            <a:pPr>
              <a:spcBef>
                <a:spcPts val="0"/>
              </a:spcBef>
            </a:pPr>
            <a:r>
              <a:rPr lang="en-US" b="0" i="0" u="none" strike="noStrike" dirty="0">
                <a:solidFill>
                  <a:srgbClr val="000000"/>
                </a:solidFill>
                <a:effectLst/>
                <a:latin typeface="Times New Roman" panose="02020603050405020304" pitchFamily="18" charset="0"/>
              </a:rPr>
              <a:t>Additionally, it emphasizes the development of student confidence in building upon the knowledge gained, rather than a broad assessment of the course's excellence.</a:t>
            </a:r>
            <a:br>
              <a:rPr lang="en-US" dirty="0"/>
            </a:br>
            <a:br>
              <a:rPr lang="en-US" dirty="0"/>
            </a:br>
            <a:endParaRPr lang="en-US" b="0" i="0" u="none" strike="noStrike" dirty="0">
              <a:solidFill>
                <a:srgbClr val="000000"/>
              </a:solidFill>
              <a:effectLst/>
            </a:endParaRPr>
          </a:p>
        </p:txBody>
      </p:sp>
    </p:spTree>
    <p:extLst>
      <p:ext uri="{BB962C8B-B14F-4D97-AF65-F5344CB8AC3E}">
        <p14:creationId xmlns:p14="http://schemas.microsoft.com/office/powerpoint/2010/main" val="2528834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CEF1F5-E085-ACE1-843D-F1A4B4AE6C51}"/>
              </a:ext>
            </a:extLst>
          </p:cNvPr>
          <p:cNvSpPr>
            <a:spLocks noGrp="1"/>
          </p:cNvSpPr>
          <p:nvPr>
            <p:ph type="title"/>
          </p:nvPr>
        </p:nvSpPr>
        <p:spPr>
          <a:xfrm>
            <a:off x="2231136" y="273030"/>
            <a:ext cx="7729728" cy="1188720"/>
          </a:xfrm>
        </p:spPr>
        <p:txBody>
          <a:bodyPr/>
          <a:lstStyle/>
          <a:p>
            <a:r>
              <a:rPr lang="en-US" dirty="0"/>
              <a:t>Summary</a:t>
            </a:r>
          </a:p>
        </p:txBody>
      </p:sp>
      <p:sp>
        <p:nvSpPr>
          <p:cNvPr id="5" name="Content Placeholder 4">
            <a:extLst>
              <a:ext uri="{FF2B5EF4-FFF2-40B4-BE49-F238E27FC236}">
                <a16:creationId xmlns:a16="http://schemas.microsoft.com/office/drawing/2014/main" id="{5AE2782B-C1E8-2FDB-EF36-F4511295E64D}"/>
              </a:ext>
            </a:extLst>
          </p:cNvPr>
          <p:cNvSpPr>
            <a:spLocks noGrp="1"/>
          </p:cNvSpPr>
          <p:nvPr>
            <p:ph idx="1"/>
          </p:nvPr>
        </p:nvSpPr>
        <p:spPr>
          <a:xfrm>
            <a:off x="2231136" y="1676400"/>
            <a:ext cx="7627972" cy="4700954"/>
          </a:xfrm>
        </p:spPr>
        <p:txBody>
          <a:bodyPr>
            <a:normAutofit fontScale="92500"/>
          </a:bodyPr>
          <a:lstStyle/>
          <a:p>
            <a:pPr algn="l" rtl="0" fontAlgn="base">
              <a:spcBef>
                <a:spcPts val="0"/>
              </a:spcBef>
              <a:spcAft>
                <a:spcPts val="0"/>
              </a:spcAft>
              <a:buFont typeface="Arial" panose="020B0604020202020204" pitchFamily="34" charset="0"/>
              <a:buChar char="•"/>
            </a:pPr>
            <a:r>
              <a:rPr lang="en-US" b="0" i="0" u="none" strike="noStrike" dirty="0">
                <a:solidFill>
                  <a:srgbClr val="222222"/>
                </a:solidFill>
                <a:effectLst/>
                <a:latin typeface="Arial" panose="020B0604020202020204" pitchFamily="34" charset="0"/>
              </a:rPr>
              <a:t>The Provost has approved the committee's changes that were recommended last year, regarding the Class Evaluation questions with the exception of the question regarding D.E.I.</a:t>
            </a:r>
          </a:p>
          <a:p>
            <a:pPr marL="742950" lvl="1" indent="-285750" algn="l"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Where possible, diversity, equity, and inclusion were incorporated into the course.</a:t>
            </a:r>
          </a:p>
          <a:p>
            <a:pPr marL="742950" lvl="1" indent="-285750" algn="l" rtl="0" fontAlgn="base">
              <a:spcBef>
                <a:spcPts val="0"/>
              </a:spcBef>
              <a:spcAft>
                <a:spcPts val="0"/>
              </a:spcAft>
              <a:buFont typeface="Arial" panose="020B0604020202020204" pitchFamily="34" charset="0"/>
              <a:buChar char="•"/>
            </a:pPr>
            <a:endParaRPr lang="en-US" sz="1800" b="0" i="0" u="none" strike="noStrike" dirty="0">
              <a:solidFill>
                <a:srgbClr val="222222"/>
              </a:solidFill>
              <a:effectLst/>
              <a:latin typeface="Arial" panose="020B0604020202020204" pitchFamily="34" charset="0"/>
            </a:endParaRPr>
          </a:p>
          <a:p>
            <a:pPr algn="l" rtl="0" fontAlgn="base">
              <a:spcBef>
                <a:spcPts val="0"/>
              </a:spcBef>
              <a:spcAft>
                <a:spcPts val="0"/>
              </a:spcAft>
              <a:buFont typeface="Arial" panose="020B0604020202020204" pitchFamily="34" charset="0"/>
              <a:buChar char="•"/>
            </a:pPr>
            <a:r>
              <a:rPr lang="en-US" b="0" i="0" u="none" strike="noStrike" dirty="0">
                <a:solidFill>
                  <a:srgbClr val="222222"/>
                </a:solidFill>
                <a:effectLst/>
                <a:latin typeface="Arial" panose="020B0604020202020204" pitchFamily="34" charset="0"/>
              </a:rPr>
              <a:t>The committee discussed asking for reconsideration on this particular question, or rewording the question</a:t>
            </a:r>
          </a:p>
          <a:p>
            <a:pPr marL="742950" lvl="1" indent="-285750" algn="l" rtl="0" fontAlgn="base">
              <a:spcBef>
                <a:spcPts val="0"/>
              </a:spcBef>
              <a:spcAft>
                <a:spcPts val="0"/>
              </a:spcAft>
              <a:buFont typeface="Arial" panose="020B0604020202020204" pitchFamily="34" charset="0"/>
              <a:buChar char="•"/>
            </a:pPr>
            <a:r>
              <a:rPr lang="en-US" sz="1800" b="0" i="0" u="none" strike="noStrike" dirty="0">
                <a:solidFill>
                  <a:srgbClr val="222222"/>
                </a:solidFill>
                <a:effectLst/>
                <a:latin typeface="Arial" panose="020B0604020202020204" pitchFamily="34" charset="0"/>
              </a:rPr>
              <a:t>In the January committee meeting, it was mentioned that the words, diversity, equity, inclusion and belonging are all mentioned the University’s Strategic Plan. Goal number 4 (“Champion a culture of equity, diversity, inclusion and belonging and well being in all we do”).</a:t>
            </a:r>
          </a:p>
          <a:p>
            <a:pPr marL="514350" indent="-285750" fontAlgn="base">
              <a:spcBef>
                <a:spcPts val="0"/>
              </a:spcBef>
            </a:pPr>
            <a:endParaRPr lang="en-US" b="0" i="0" u="none" strike="noStrike" dirty="0">
              <a:solidFill>
                <a:srgbClr val="222222"/>
              </a:solidFill>
              <a:effectLst/>
              <a:latin typeface="Arial" panose="020B0604020202020204" pitchFamily="34" charset="0"/>
            </a:endParaRPr>
          </a:p>
          <a:p>
            <a:pPr marL="514350" indent="-285750" fontAlgn="base">
              <a:spcBef>
                <a:spcPts val="0"/>
              </a:spcBef>
            </a:pPr>
            <a:r>
              <a:rPr lang="en-US" b="0" i="0" u="none" strike="noStrike" dirty="0">
                <a:solidFill>
                  <a:srgbClr val="222222"/>
                </a:solidFill>
                <a:effectLst/>
                <a:latin typeface="Arial" panose="020B0604020202020204" pitchFamily="34" charset="0"/>
                <a:hlinkClick r:id="rId2"/>
              </a:rPr>
              <a:t>https://docs.google.com/document/d/1soTvZsOGkRlnVDM-qamJT7wSw-JHYUl9/edit#heading=h.mclhp8p5lufs</a:t>
            </a:r>
            <a:r>
              <a:rPr lang="en-US" b="0" i="0" u="none" strike="noStrike" dirty="0">
                <a:solidFill>
                  <a:srgbClr val="222222"/>
                </a:solidFill>
                <a:effectLst/>
                <a:latin typeface="Arial" panose="020B0604020202020204" pitchFamily="34" charset="0"/>
              </a:rPr>
              <a:t> </a:t>
            </a:r>
          </a:p>
          <a:p>
            <a:pPr marL="514350" indent="-285750" fontAlgn="base">
              <a:spcBef>
                <a:spcPts val="0"/>
              </a:spcBef>
            </a:pPr>
            <a:endParaRPr lang="en-US" dirty="0">
              <a:solidFill>
                <a:srgbClr val="222222"/>
              </a:solidFill>
              <a:latin typeface="Arial" panose="020B0604020202020204" pitchFamily="34" charset="0"/>
            </a:endParaRPr>
          </a:p>
          <a:p>
            <a:pPr marL="514350" indent="-285750" fontAlgn="base">
              <a:spcBef>
                <a:spcPts val="0"/>
              </a:spcBef>
            </a:pPr>
            <a:r>
              <a:rPr lang="en-US" b="0" i="0" u="none" strike="noStrike" dirty="0">
                <a:solidFill>
                  <a:srgbClr val="222222"/>
                </a:solidFill>
                <a:effectLst/>
                <a:latin typeface="Arial" panose="020B0604020202020204" pitchFamily="34" charset="0"/>
              </a:rPr>
              <a:t>The committee is recommending implementing the changes in the fall</a:t>
            </a:r>
          </a:p>
          <a:p>
            <a:pPr marL="514350" indent="-285750" fontAlgn="base">
              <a:spcBef>
                <a:spcPts val="0"/>
              </a:spcBef>
            </a:pPr>
            <a:endParaRPr lang="en-US" dirty="0">
              <a:solidFill>
                <a:srgbClr val="222222"/>
              </a:solidFill>
              <a:latin typeface="Arial" panose="020B0604020202020204" pitchFamily="34" charset="0"/>
            </a:endParaRPr>
          </a:p>
          <a:p>
            <a:pPr indent="0" fontAlgn="base">
              <a:spcBef>
                <a:spcPts val="0"/>
              </a:spcBef>
              <a:buNone/>
            </a:pPr>
            <a:endParaRPr lang="en-US" dirty="0">
              <a:solidFill>
                <a:srgbClr val="222222"/>
              </a:solidFill>
              <a:latin typeface="Arial" panose="020B0604020202020204" pitchFamily="34" charset="0"/>
            </a:endParaRPr>
          </a:p>
          <a:p>
            <a:pPr marL="514350" indent="-285750" fontAlgn="base">
              <a:spcBef>
                <a:spcPts val="0"/>
              </a:spcBef>
            </a:pPr>
            <a:endParaRPr lang="en-US" sz="1300" dirty="0">
              <a:solidFill>
                <a:srgbClr val="222222"/>
              </a:solidFill>
              <a:latin typeface="Arial" panose="020B0604020202020204" pitchFamily="34" charset="0"/>
            </a:endParaRPr>
          </a:p>
          <a:p>
            <a:pPr marL="514350" indent="-285750" fontAlgn="base">
              <a:spcBef>
                <a:spcPts val="0"/>
              </a:spcBef>
            </a:pPr>
            <a:endParaRPr lang="en-US" sz="1300" b="0" i="0" u="none" strike="noStrike" dirty="0">
              <a:solidFill>
                <a:srgbClr val="222222"/>
              </a:solidFill>
              <a:effectLst/>
              <a:latin typeface="Arial" panose="020B0604020202020204" pitchFamily="34" charset="0"/>
            </a:endParaRPr>
          </a:p>
          <a:p>
            <a:pPr marL="514350" indent="-285750" fontAlgn="base">
              <a:spcBef>
                <a:spcPts val="0"/>
              </a:spcBef>
            </a:pPr>
            <a:endParaRPr lang="en-US" sz="1300" b="0" i="0" u="none" strike="noStrike" dirty="0">
              <a:solidFill>
                <a:srgbClr val="222222"/>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379232582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{7C6A1B7B-F56F-B646-AFF2-D354A3E087EA}tf10001120</Template>
  <TotalTime>592</TotalTime>
  <Words>2196</Words>
  <Application>Microsoft Macintosh PowerPoint</Application>
  <PresentationFormat>Widescreen</PresentationFormat>
  <Paragraphs>126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Gill Sans MT</vt:lpstr>
      <vt:lpstr>Times New Roman</vt:lpstr>
      <vt:lpstr>UniversLight</vt:lpstr>
      <vt:lpstr>Parcel</vt:lpstr>
      <vt:lpstr>Evaluation of teaching committee</vt:lpstr>
      <vt:lpstr>Topics</vt:lpstr>
      <vt:lpstr>General Report from the Chair</vt:lpstr>
      <vt:lpstr>summary of recent issues and actions</vt:lpstr>
      <vt:lpstr>Previous annual reports</vt:lpstr>
      <vt:lpstr>Classeval name and item changes</vt:lpstr>
      <vt:lpstr>Renaming to: Student Feedback to Improve Instruction</vt:lpstr>
      <vt:lpstr>Change items in class Evaluation</vt:lpstr>
      <vt:lpstr>Summary</vt:lpstr>
      <vt:lpstr>Instructor related question changes</vt:lpstr>
      <vt:lpstr>Course related question changes</vt:lpstr>
      <vt:lpstr>Class eval issues</vt:lpstr>
      <vt:lpstr>Response rates</vt:lpstr>
      <vt:lpstr>Policies related to increasing response rates</vt:lpstr>
      <vt:lpstr>Issues of bias in class evaluations</vt:lpstr>
      <vt:lpstr>Issues of bias in class evaluations</vt:lpstr>
      <vt:lpstr>Utilization of ClassEval Data Across Campus/RPT</vt:lpstr>
      <vt:lpstr>Other Issues and Senate Input/Feedback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teaching committee</dc:title>
  <dc:creator>Microsoft Office User</dc:creator>
  <cp:lastModifiedBy>Microsoft Office User</cp:lastModifiedBy>
  <cp:revision>5</cp:revision>
  <dcterms:created xsi:type="dcterms:W3CDTF">2024-03-18T14:02:27Z</dcterms:created>
  <dcterms:modified xsi:type="dcterms:W3CDTF">2024-03-19T19:28:22Z</dcterms:modified>
</cp:coreProperties>
</file>