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13" roundtripDataSignature="AMtx7mh6Q+fGT31bwMcd04+SSi+nEz3HV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customschemas.google.com/relationships/presentationmetadata" Target="meta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f46f0e4872_2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f46f0e4872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2" name="Shape 12"/>
        <p:cNvGrpSpPr/>
        <p:nvPr/>
      </p:nvGrpSpPr>
      <p:grpSpPr>
        <a:xfrm>
          <a:off x="0" y="0"/>
          <a:ext cx="0" cy="0"/>
          <a:chOff x="0" y="0"/>
          <a:chExt cx="0" cy="0"/>
        </a:xfrm>
      </p:grpSpPr>
      <p:sp>
        <p:nvSpPr>
          <p:cNvPr id="13" name="Google Shape;13;p8"/>
          <p:cNvSpPr txBox="1"/>
          <p:nvPr>
            <p:ph type="ctrTitle"/>
          </p:nvPr>
        </p:nvSpPr>
        <p:spPr>
          <a:xfrm>
            <a:off x="685800" y="1597820"/>
            <a:ext cx="7772400" cy="1102519"/>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 name="Google Shape;14;p8"/>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Autofit/>
          </a:bodyPr>
          <a:lstStyle>
            <a:lvl1pPr lvl="0" algn="ctr">
              <a:spcBef>
                <a:spcPts val="480"/>
              </a:spcBef>
              <a:spcAft>
                <a:spcPts val="0"/>
              </a:spcAft>
              <a:buClr>
                <a:srgbClr val="888888"/>
              </a:buClr>
              <a:buSzPts val="2400"/>
              <a:buNone/>
              <a:defRPr>
                <a:solidFill>
                  <a:srgbClr val="888888"/>
                </a:solidFill>
              </a:defRPr>
            </a:lvl1pPr>
            <a:lvl2pPr lvl="1" algn="ctr">
              <a:spcBef>
                <a:spcPts val="480"/>
              </a:spcBef>
              <a:spcAft>
                <a:spcPts val="0"/>
              </a:spcAft>
              <a:buClr>
                <a:srgbClr val="888888"/>
              </a:buClr>
              <a:buSzPts val="24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280"/>
              </a:spcBef>
              <a:spcAft>
                <a:spcPts val="0"/>
              </a:spcAft>
              <a:buClr>
                <a:srgbClr val="888888"/>
              </a:buClr>
              <a:buSzPts val="1400"/>
              <a:buNone/>
              <a:defRPr>
                <a:solidFill>
                  <a:srgbClr val="888888"/>
                </a:solidFill>
              </a:defRPr>
            </a:lvl4pPr>
            <a:lvl5pPr lvl="4" algn="ctr">
              <a:spcBef>
                <a:spcPts val="200"/>
              </a:spcBef>
              <a:spcAft>
                <a:spcPts val="0"/>
              </a:spcAft>
              <a:buClr>
                <a:srgbClr val="888888"/>
              </a:buClr>
              <a:buSzPts val="1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5" name="Google Shape;15;p8"/>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8"/>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8"/>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7" name="Shape 67"/>
        <p:cNvGrpSpPr/>
        <p:nvPr/>
      </p:nvGrpSpPr>
      <p:grpSpPr>
        <a:xfrm>
          <a:off x="0" y="0"/>
          <a:ext cx="0" cy="0"/>
          <a:chOff x="0" y="0"/>
          <a:chExt cx="0" cy="0"/>
        </a:xfrm>
      </p:grpSpPr>
      <p:sp>
        <p:nvSpPr>
          <p:cNvPr id="68" name="Google Shape;68;p17"/>
          <p:cNvSpPr txBox="1"/>
          <p:nvPr>
            <p:ph type="title"/>
          </p:nvPr>
        </p:nvSpPr>
        <p:spPr>
          <a:xfrm>
            <a:off x="457200" y="675085"/>
            <a:ext cx="8229600" cy="80129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9" name="Google Shape;69;p17"/>
          <p:cNvSpPr txBox="1"/>
          <p:nvPr>
            <p:ph idx="1" type="body"/>
          </p:nvPr>
        </p:nvSpPr>
        <p:spPr>
          <a:xfrm rot="5400000">
            <a:off x="3408164" y="-684014"/>
            <a:ext cx="232767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0" name="Google Shape;70;p17"/>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7"/>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7"/>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3" name="Shape 73"/>
        <p:cNvGrpSpPr/>
        <p:nvPr/>
      </p:nvGrpSpPr>
      <p:grpSpPr>
        <a:xfrm>
          <a:off x="0" y="0"/>
          <a:ext cx="0" cy="0"/>
          <a:chOff x="0" y="0"/>
          <a:chExt cx="0" cy="0"/>
        </a:xfrm>
      </p:grpSpPr>
      <p:sp>
        <p:nvSpPr>
          <p:cNvPr id="74" name="Google Shape;74;p18"/>
          <p:cNvSpPr txBox="1"/>
          <p:nvPr>
            <p:ph type="title"/>
          </p:nvPr>
        </p:nvSpPr>
        <p:spPr>
          <a:xfrm rot="5400000">
            <a:off x="5463778" y="1371602"/>
            <a:ext cx="4388644"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5" name="Google Shape;75;p18"/>
          <p:cNvSpPr txBox="1"/>
          <p:nvPr>
            <p:ph idx="1" type="body"/>
          </p:nvPr>
        </p:nvSpPr>
        <p:spPr>
          <a:xfrm rot="5400000">
            <a:off x="1272778" y="-609598"/>
            <a:ext cx="4388644"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6" name="Google Shape;76;p18"/>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8"/>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8"/>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 name="Shape 18"/>
        <p:cNvGrpSpPr/>
        <p:nvPr/>
      </p:nvGrpSpPr>
      <p:grpSpPr>
        <a:xfrm>
          <a:off x="0" y="0"/>
          <a:ext cx="0" cy="0"/>
          <a:chOff x="0" y="0"/>
          <a:chExt cx="0" cy="0"/>
        </a:xfrm>
      </p:grpSpPr>
      <p:sp>
        <p:nvSpPr>
          <p:cNvPr id="19" name="Google Shape;19;p9"/>
          <p:cNvSpPr txBox="1"/>
          <p:nvPr>
            <p:ph type="title"/>
          </p:nvPr>
        </p:nvSpPr>
        <p:spPr>
          <a:xfrm>
            <a:off x="457200" y="675085"/>
            <a:ext cx="8229600" cy="80129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0" name="Google Shape;20;p9"/>
          <p:cNvSpPr txBox="1"/>
          <p:nvPr>
            <p:ph idx="1" type="body"/>
          </p:nvPr>
        </p:nvSpPr>
        <p:spPr>
          <a:xfrm>
            <a:off x="457200" y="2266950"/>
            <a:ext cx="8229600" cy="232767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1" name="Google Shape;21;p9"/>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9"/>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9"/>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4" name="Shape 24"/>
        <p:cNvGrpSpPr/>
        <p:nvPr/>
      </p:nvGrpSpPr>
      <p:grpSpPr>
        <a:xfrm>
          <a:off x="0" y="0"/>
          <a:ext cx="0" cy="0"/>
          <a:chOff x="0" y="0"/>
          <a:chExt cx="0" cy="0"/>
        </a:xfrm>
      </p:grpSpPr>
      <p:sp>
        <p:nvSpPr>
          <p:cNvPr id="25" name="Google Shape;25;p10"/>
          <p:cNvSpPr txBox="1"/>
          <p:nvPr>
            <p:ph type="title"/>
          </p:nvPr>
        </p:nvSpPr>
        <p:spPr>
          <a:xfrm>
            <a:off x="722313" y="1035563"/>
            <a:ext cx="7772400" cy="102155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6" name="Google Shape;26;p10"/>
          <p:cNvSpPr txBox="1"/>
          <p:nvPr>
            <p:ph idx="1" type="body"/>
          </p:nvPr>
        </p:nvSpPr>
        <p:spPr>
          <a:xfrm>
            <a:off x="722313" y="2180035"/>
            <a:ext cx="7772400" cy="1125140"/>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7" name="Google Shape;27;p10"/>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0"/>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0"/>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11"/>
          <p:cNvSpPr txBox="1"/>
          <p:nvPr>
            <p:ph type="title"/>
          </p:nvPr>
        </p:nvSpPr>
        <p:spPr>
          <a:xfrm>
            <a:off x="457200" y="675085"/>
            <a:ext cx="8229600" cy="80129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2" name="Google Shape;32;p11"/>
          <p:cNvSpPr txBox="1"/>
          <p:nvPr>
            <p:ph idx="1" type="body"/>
          </p:nvPr>
        </p:nvSpPr>
        <p:spPr>
          <a:xfrm>
            <a:off x="457200" y="1476377"/>
            <a:ext cx="4038600" cy="3118247"/>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11"/>
          <p:cNvSpPr txBox="1"/>
          <p:nvPr>
            <p:ph idx="2" type="body"/>
          </p:nvPr>
        </p:nvSpPr>
        <p:spPr>
          <a:xfrm>
            <a:off x="4648200" y="1476377"/>
            <a:ext cx="4038600" cy="3118247"/>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4" name="Google Shape;34;p11"/>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1"/>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1"/>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p:cSld name="Comparison">
    <p:spTree>
      <p:nvGrpSpPr>
        <p:cNvPr id="37" name="Shape 37"/>
        <p:cNvGrpSpPr/>
        <p:nvPr/>
      </p:nvGrpSpPr>
      <p:grpSpPr>
        <a:xfrm>
          <a:off x="0" y="0"/>
          <a:ext cx="0" cy="0"/>
          <a:chOff x="0" y="0"/>
          <a:chExt cx="0" cy="0"/>
        </a:xfrm>
      </p:grpSpPr>
      <p:sp>
        <p:nvSpPr>
          <p:cNvPr id="38" name="Google Shape;38;p12"/>
          <p:cNvSpPr txBox="1"/>
          <p:nvPr>
            <p:ph type="title"/>
          </p:nvPr>
        </p:nvSpPr>
        <p:spPr>
          <a:xfrm>
            <a:off x="457203" y="650504"/>
            <a:ext cx="8229600" cy="80129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9" name="Google Shape;39;p12"/>
          <p:cNvSpPr txBox="1"/>
          <p:nvPr>
            <p:ph idx="1" type="body"/>
          </p:nvPr>
        </p:nvSpPr>
        <p:spPr>
          <a:xfrm>
            <a:off x="457200" y="1631156"/>
            <a:ext cx="4040188" cy="2963466"/>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12"/>
          <p:cNvSpPr txBox="1"/>
          <p:nvPr>
            <p:ph idx="2" type="body"/>
          </p:nvPr>
        </p:nvSpPr>
        <p:spPr>
          <a:xfrm>
            <a:off x="4645028" y="1631156"/>
            <a:ext cx="4041775" cy="2963466"/>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1" name="Google Shape;41;p12"/>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2"/>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2"/>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13"/>
          <p:cNvSpPr txBox="1"/>
          <p:nvPr>
            <p:ph type="title"/>
          </p:nvPr>
        </p:nvSpPr>
        <p:spPr>
          <a:xfrm>
            <a:off x="457200" y="675085"/>
            <a:ext cx="8229600" cy="80129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6" name="Google Shape;46;p13"/>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3"/>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3"/>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4"/>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4"/>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4"/>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3" name="Shape 53"/>
        <p:cNvGrpSpPr/>
        <p:nvPr/>
      </p:nvGrpSpPr>
      <p:grpSpPr>
        <a:xfrm>
          <a:off x="0" y="0"/>
          <a:ext cx="0" cy="0"/>
          <a:chOff x="0" y="0"/>
          <a:chExt cx="0" cy="0"/>
        </a:xfrm>
      </p:grpSpPr>
      <p:sp>
        <p:nvSpPr>
          <p:cNvPr id="54" name="Google Shape;54;p15"/>
          <p:cNvSpPr txBox="1"/>
          <p:nvPr>
            <p:ph type="title"/>
          </p:nvPr>
        </p:nvSpPr>
        <p:spPr>
          <a:xfrm>
            <a:off x="457203" y="204787"/>
            <a:ext cx="3008313" cy="8715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5" name="Google Shape;55;p15"/>
          <p:cNvSpPr txBox="1"/>
          <p:nvPr>
            <p:ph idx="1" type="body"/>
          </p:nvPr>
        </p:nvSpPr>
        <p:spPr>
          <a:xfrm>
            <a:off x="3575050" y="204789"/>
            <a:ext cx="5111750" cy="4389835"/>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6" name="Google Shape;56;p15"/>
          <p:cNvSpPr txBox="1"/>
          <p:nvPr>
            <p:ph idx="2" type="body"/>
          </p:nvPr>
        </p:nvSpPr>
        <p:spPr>
          <a:xfrm>
            <a:off x="457203" y="1076327"/>
            <a:ext cx="3008313" cy="3518297"/>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7" name="Google Shape;57;p15"/>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5"/>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5"/>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0" name="Shape 60"/>
        <p:cNvGrpSpPr/>
        <p:nvPr/>
      </p:nvGrpSpPr>
      <p:grpSpPr>
        <a:xfrm>
          <a:off x="0" y="0"/>
          <a:ext cx="0" cy="0"/>
          <a:chOff x="0" y="0"/>
          <a:chExt cx="0" cy="0"/>
        </a:xfrm>
      </p:grpSpPr>
      <p:sp>
        <p:nvSpPr>
          <p:cNvPr id="61" name="Google Shape;61;p16"/>
          <p:cNvSpPr txBox="1"/>
          <p:nvPr>
            <p:ph type="title"/>
          </p:nvPr>
        </p:nvSpPr>
        <p:spPr>
          <a:xfrm>
            <a:off x="1792288" y="3600451"/>
            <a:ext cx="5486400" cy="42505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2" name="Google Shape;62;p16"/>
          <p:cNvSpPr/>
          <p:nvPr>
            <p:ph idx="2" type="pic"/>
          </p:nvPr>
        </p:nvSpPr>
        <p:spPr>
          <a:xfrm>
            <a:off x="1792288" y="459581"/>
            <a:ext cx="5486400" cy="3086100"/>
          </a:xfrm>
          <a:prstGeom prst="rect">
            <a:avLst/>
          </a:prstGeom>
          <a:noFill/>
          <a:ln>
            <a:noFill/>
          </a:ln>
        </p:spPr>
      </p:sp>
      <p:sp>
        <p:nvSpPr>
          <p:cNvPr id="63" name="Google Shape;63;p16"/>
          <p:cNvSpPr txBox="1"/>
          <p:nvPr>
            <p:ph idx="1" type="body"/>
          </p:nvPr>
        </p:nvSpPr>
        <p:spPr>
          <a:xfrm>
            <a:off x="1792288" y="4025504"/>
            <a:ext cx="5486400" cy="603647"/>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4" name="Google Shape;64;p16"/>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6"/>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6"/>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7"/>
          <p:cNvSpPr txBox="1"/>
          <p:nvPr>
            <p:ph type="title"/>
          </p:nvPr>
        </p:nvSpPr>
        <p:spPr>
          <a:xfrm>
            <a:off x="457200" y="675085"/>
            <a:ext cx="8229600" cy="80129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1" i="0" sz="3200" u="none" cap="none" strike="noStrike">
                <a:solidFill>
                  <a:schemeClr val="dk1"/>
                </a:solidFill>
                <a:latin typeface="Arial"/>
                <a:ea typeface="Arial"/>
                <a:cs typeface="Arial"/>
                <a:sym typeface="Arial"/>
              </a:defRPr>
            </a:lvl1pPr>
            <a:lvl2pPr lvl="1" marR="0" rtl="0" algn="ctr">
              <a:spcBef>
                <a:spcPts val="0"/>
              </a:spcBef>
              <a:spcAft>
                <a:spcPts val="0"/>
              </a:spcAft>
              <a:buSzPts val="1400"/>
              <a:buNone/>
              <a:defRPr b="1" i="0" sz="3200" u="none" cap="none" strike="noStrike">
                <a:solidFill>
                  <a:schemeClr val="dk1"/>
                </a:solidFill>
                <a:latin typeface="Arial"/>
                <a:ea typeface="Arial"/>
                <a:cs typeface="Arial"/>
                <a:sym typeface="Arial"/>
              </a:defRPr>
            </a:lvl2pPr>
            <a:lvl3pPr lvl="2" marR="0" rtl="0" algn="ctr">
              <a:spcBef>
                <a:spcPts val="0"/>
              </a:spcBef>
              <a:spcAft>
                <a:spcPts val="0"/>
              </a:spcAft>
              <a:buSzPts val="1400"/>
              <a:buNone/>
              <a:defRPr b="1" i="0" sz="3200" u="none" cap="none" strike="noStrike">
                <a:solidFill>
                  <a:schemeClr val="dk1"/>
                </a:solidFill>
                <a:latin typeface="Arial"/>
                <a:ea typeface="Arial"/>
                <a:cs typeface="Arial"/>
                <a:sym typeface="Arial"/>
              </a:defRPr>
            </a:lvl3pPr>
            <a:lvl4pPr lvl="3" marR="0" rtl="0" algn="ctr">
              <a:spcBef>
                <a:spcPts val="0"/>
              </a:spcBef>
              <a:spcAft>
                <a:spcPts val="0"/>
              </a:spcAft>
              <a:buSzPts val="1400"/>
              <a:buNone/>
              <a:defRPr b="1" i="0" sz="3200" u="none" cap="none" strike="noStrike">
                <a:solidFill>
                  <a:schemeClr val="dk1"/>
                </a:solidFill>
                <a:latin typeface="Arial"/>
                <a:ea typeface="Arial"/>
                <a:cs typeface="Arial"/>
                <a:sym typeface="Arial"/>
              </a:defRPr>
            </a:lvl4pPr>
            <a:lvl5pPr lvl="4" marR="0" rtl="0" algn="ctr">
              <a:spcBef>
                <a:spcPts val="0"/>
              </a:spcBef>
              <a:spcAft>
                <a:spcPts val="0"/>
              </a:spcAft>
              <a:buSzPts val="1400"/>
              <a:buNone/>
              <a:defRPr b="1" i="0" sz="3200" u="none" cap="none" strike="noStrike">
                <a:solidFill>
                  <a:schemeClr val="dk1"/>
                </a:solidFill>
                <a:latin typeface="Arial"/>
                <a:ea typeface="Arial"/>
                <a:cs typeface="Arial"/>
                <a:sym typeface="Arial"/>
              </a:defRPr>
            </a:lvl5pPr>
            <a:lvl6pPr lvl="5" marR="0" rtl="0" algn="ctr">
              <a:spcBef>
                <a:spcPts val="0"/>
              </a:spcBef>
              <a:spcAft>
                <a:spcPts val="0"/>
              </a:spcAft>
              <a:buSzPts val="1400"/>
              <a:buNone/>
              <a:defRPr b="1" i="0" sz="3200" u="none" cap="none" strike="noStrike">
                <a:solidFill>
                  <a:schemeClr val="dk1"/>
                </a:solidFill>
                <a:latin typeface="Arial"/>
                <a:ea typeface="Arial"/>
                <a:cs typeface="Arial"/>
                <a:sym typeface="Arial"/>
              </a:defRPr>
            </a:lvl6pPr>
            <a:lvl7pPr lvl="6" marR="0" rtl="0" algn="ctr">
              <a:spcBef>
                <a:spcPts val="0"/>
              </a:spcBef>
              <a:spcAft>
                <a:spcPts val="0"/>
              </a:spcAft>
              <a:buSzPts val="1400"/>
              <a:buNone/>
              <a:defRPr b="1" i="0" sz="3200" u="none" cap="none" strike="noStrike">
                <a:solidFill>
                  <a:schemeClr val="dk1"/>
                </a:solidFill>
                <a:latin typeface="Arial"/>
                <a:ea typeface="Arial"/>
                <a:cs typeface="Arial"/>
                <a:sym typeface="Arial"/>
              </a:defRPr>
            </a:lvl7pPr>
            <a:lvl8pPr lvl="7" marR="0" rtl="0" algn="ctr">
              <a:spcBef>
                <a:spcPts val="0"/>
              </a:spcBef>
              <a:spcAft>
                <a:spcPts val="0"/>
              </a:spcAft>
              <a:buSzPts val="1400"/>
              <a:buNone/>
              <a:defRPr b="1" i="0" sz="3200" u="none" cap="none" strike="noStrike">
                <a:solidFill>
                  <a:schemeClr val="dk1"/>
                </a:solidFill>
                <a:latin typeface="Arial"/>
                <a:ea typeface="Arial"/>
                <a:cs typeface="Arial"/>
                <a:sym typeface="Arial"/>
              </a:defRPr>
            </a:lvl8pPr>
            <a:lvl9pPr lvl="8" marR="0" rtl="0" algn="ctr">
              <a:spcBef>
                <a:spcPts val="0"/>
              </a:spcBef>
              <a:spcAft>
                <a:spcPts val="0"/>
              </a:spcAft>
              <a:buSzPts val="1400"/>
              <a:buNone/>
              <a:defRPr b="1" i="0" sz="3200" u="none" cap="none" strike="noStrike">
                <a:solidFill>
                  <a:schemeClr val="dk1"/>
                </a:solidFill>
                <a:latin typeface="Arial"/>
                <a:ea typeface="Arial"/>
                <a:cs typeface="Arial"/>
                <a:sym typeface="Arial"/>
              </a:defRPr>
            </a:lvl9pPr>
          </a:lstStyle>
          <a:p/>
        </p:txBody>
      </p:sp>
      <p:sp>
        <p:nvSpPr>
          <p:cNvPr id="7" name="Google Shape;7;p7"/>
          <p:cNvSpPr txBox="1"/>
          <p:nvPr>
            <p:ph idx="1" type="body"/>
          </p:nvPr>
        </p:nvSpPr>
        <p:spPr>
          <a:xfrm>
            <a:off x="457200" y="2266950"/>
            <a:ext cx="8229600" cy="232767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4pPr>
            <a:lvl5pPr indent="-292100" lvl="4" marL="2286000" marR="0" rtl="0" algn="l">
              <a:spcBef>
                <a:spcPts val="200"/>
              </a:spcBef>
              <a:spcAft>
                <a:spcPts val="0"/>
              </a:spcAft>
              <a:buClr>
                <a:schemeClr val="dk1"/>
              </a:buClr>
              <a:buSzPts val="1000"/>
              <a:buFont typeface="Arial"/>
              <a:buChar char="»"/>
              <a:defRPr b="0" i="0" sz="1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7"/>
          <p:cNvSpPr txBox="1"/>
          <p:nvPr>
            <p:ph idx="10" type="dt"/>
          </p:nvPr>
        </p:nvSpPr>
        <p:spPr>
          <a:xfrm>
            <a:off x="457200" y="4767264"/>
            <a:ext cx="2133600" cy="27384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7"/>
          <p:cNvSpPr txBox="1"/>
          <p:nvPr>
            <p:ph idx="11" type="ftr"/>
          </p:nvPr>
        </p:nvSpPr>
        <p:spPr>
          <a:xfrm>
            <a:off x="3124200" y="4767264"/>
            <a:ext cx="2895600" cy="273844"/>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7"/>
          <p:cNvSpPr txBox="1"/>
          <p:nvPr>
            <p:ph idx="12" type="sldNum"/>
          </p:nvPr>
        </p:nvSpPr>
        <p:spPr>
          <a:xfrm>
            <a:off x="6553200" y="4767264"/>
            <a:ext cx="2133600" cy="273844"/>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11" name="Google Shape;11;p7"/>
          <p:cNvPicPr preferRelativeResize="0"/>
          <p:nvPr/>
        </p:nvPicPr>
        <p:blipFill rotWithShape="1">
          <a:blip r:embed="rId1">
            <a:alphaModFix/>
          </a:blip>
          <a:srcRect b="0" l="0" r="0" t="0"/>
          <a:stretch/>
        </p:blipFill>
        <p:spPr>
          <a:xfrm>
            <a:off x="1" y="0"/>
            <a:ext cx="9152194" cy="4572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policies.ncsu.edu/regulation/reg-08-00-02/" TargetMode="External"/><Relationship Id="rId4" Type="http://schemas.openxmlformats.org/officeDocument/2006/relationships/hyperlink" Target="https://docs.google.com/document/d/1AdRx-ecrEmmnxiyKqW6zQkkx9HLHhDW4/edit?usp=sharing&amp;ouid=105686223211723778072&amp;rtpof=true&amp;sd=true" TargetMode="External"/><Relationship Id="rId5" Type="http://schemas.openxmlformats.org/officeDocument/2006/relationships/hyperlink" Target="https://policies.ncsu.edu/policy/pol-08-00-0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
          <p:cNvSpPr txBox="1"/>
          <p:nvPr>
            <p:ph type="ctrTitle"/>
          </p:nvPr>
        </p:nvSpPr>
        <p:spPr>
          <a:xfrm>
            <a:off x="685800" y="1597820"/>
            <a:ext cx="7772400" cy="1102519"/>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latin typeface="Arial"/>
                <a:ea typeface="Arial"/>
                <a:cs typeface="Arial"/>
                <a:sym typeface="Arial"/>
              </a:rPr>
              <a:t>Use of IT Resources Regulation</a:t>
            </a:r>
            <a:endParaRPr/>
          </a:p>
        </p:txBody>
      </p:sp>
      <p:sp>
        <p:nvSpPr>
          <p:cNvPr id="84" name="Google Shape;84;p1"/>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2400"/>
              <a:buFont typeface="Arial"/>
              <a:buNone/>
            </a:pPr>
            <a:r>
              <a:rPr lang="en-US"/>
              <a:t>Summary of Changes for 2024</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2"/>
          <p:cNvSpPr txBox="1"/>
          <p:nvPr>
            <p:ph type="title"/>
          </p:nvPr>
        </p:nvSpPr>
        <p:spPr>
          <a:xfrm>
            <a:off x="457200" y="675085"/>
            <a:ext cx="8229600" cy="80129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REG 08.00.02 - Acceptable Use of IT Resources</a:t>
            </a:r>
            <a:endParaRPr/>
          </a:p>
        </p:txBody>
      </p:sp>
      <p:sp>
        <p:nvSpPr>
          <p:cNvPr id="90" name="Google Shape;90;p2"/>
          <p:cNvSpPr txBox="1"/>
          <p:nvPr>
            <p:ph idx="1" type="body"/>
          </p:nvPr>
        </p:nvSpPr>
        <p:spPr>
          <a:xfrm>
            <a:off x="457200" y="2266950"/>
            <a:ext cx="8229600" cy="2327672"/>
          </a:xfrm>
          <a:prstGeom prst="rect">
            <a:avLst/>
          </a:prstGeom>
          <a:noFill/>
          <a:ln>
            <a:noFill/>
          </a:ln>
        </p:spPr>
        <p:txBody>
          <a:bodyPr anchorCtr="0" anchor="t" bIns="45700" lIns="91425" spcFirstLastPara="1" rIns="91425" wrap="square" tIns="45700">
            <a:noAutofit/>
          </a:bodyPr>
          <a:lstStyle/>
          <a:p>
            <a:pPr indent="-317500" lvl="0" marL="342900" rtl="0" algn="l">
              <a:spcBef>
                <a:spcPts val="0"/>
              </a:spcBef>
              <a:spcAft>
                <a:spcPts val="0"/>
              </a:spcAft>
              <a:buClr>
                <a:schemeClr val="dk1"/>
              </a:buClr>
              <a:buSzPts val="2000"/>
              <a:buChar char="•"/>
            </a:pPr>
            <a:r>
              <a:rPr lang="en-US" sz="2000"/>
              <a:t>Current: </a:t>
            </a:r>
            <a:r>
              <a:rPr b="0" i="0" lang="en-US" sz="2000" u="sng" strike="noStrike">
                <a:solidFill>
                  <a:srgbClr val="990000"/>
                </a:solidFill>
                <a:latin typeface="Arial"/>
                <a:ea typeface="Arial"/>
                <a:cs typeface="Arial"/>
                <a:sym typeface="Arial"/>
                <a:hlinkClick r:id="rId3">
                  <a:extLst>
                    <a:ext uri="{A12FA001-AC4F-418D-AE19-62706E023703}">
                      <ahyp:hlinkClr val="tx"/>
                    </a:ext>
                  </a:extLst>
                </a:hlinkClick>
              </a:rPr>
              <a:t>REG 08.00.02 – Computer Use Regulation</a:t>
            </a:r>
            <a:endParaRPr sz="2000">
              <a:latin typeface="Arial"/>
              <a:ea typeface="Arial"/>
              <a:cs typeface="Arial"/>
              <a:sym typeface="Arial"/>
            </a:endParaRPr>
          </a:p>
          <a:p>
            <a:pPr indent="-317500" lvl="0" marL="342900" rtl="0" algn="l">
              <a:spcBef>
                <a:spcPts val="480"/>
              </a:spcBef>
              <a:spcAft>
                <a:spcPts val="0"/>
              </a:spcAft>
              <a:buClr>
                <a:schemeClr val="dk1"/>
              </a:buClr>
              <a:buSzPts val="2000"/>
              <a:buChar char="•"/>
            </a:pPr>
            <a:r>
              <a:rPr lang="en-US" sz="2000" u="sng">
                <a:solidFill>
                  <a:schemeClr val="hlink"/>
                </a:solidFill>
                <a:hlinkClick r:id="rId4"/>
              </a:rPr>
              <a:t>REG 08.00.02 - Acceptable Use of IT Resources</a:t>
            </a:r>
            <a:endParaRPr sz="2000"/>
          </a:p>
          <a:p>
            <a:pPr indent="-260350" lvl="1" marL="742950" rtl="0" algn="l">
              <a:spcBef>
                <a:spcPts val="480"/>
              </a:spcBef>
              <a:spcAft>
                <a:spcPts val="0"/>
              </a:spcAft>
              <a:buClr>
                <a:schemeClr val="dk1"/>
              </a:buClr>
              <a:buSzPts val="2000"/>
              <a:buChar char="–"/>
            </a:pPr>
            <a:r>
              <a:rPr lang="en-US" sz="2000"/>
              <a:t>Comments enabled version</a:t>
            </a:r>
            <a:endParaRPr sz="2000"/>
          </a:p>
          <a:p>
            <a:pPr indent="-317500" lvl="0" marL="342900" rtl="0" algn="l">
              <a:spcBef>
                <a:spcPts val="480"/>
              </a:spcBef>
              <a:spcAft>
                <a:spcPts val="0"/>
              </a:spcAft>
              <a:buClr>
                <a:schemeClr val="dk1"/>
              </a:buClr>
              <a:buSzPts val="2000"/>
              <a:buChar char="•"/>
            </a:pPr>
            <a:r>
              <a:rPr lang="en-US" sz="2000"/>
              <a:t>Falls under </a:t>
            </a:r>
            <a:r>
              <a:rPr b="0" i="0" lang="en-US" sz="2000" u="sng" strike="noStrike">
                <a:solidFill>
                  <a:srgbClr val="990000"/>
                </a:solidFill>
                <a:latin typeface="Arial"/>
                <a:ea typeface="Arial"/>
                <a:cs typeface="Arial"/>
                <a:sym typeface="Arial"/>
                <a:hlinkClick r:id="rId5">
                  <a:extLst>
                    <a:ext uri="{A12FA001-AC4F-418D-AE19-62706E023703}">
                      <ahyp:hlinkClr val="tx"/>
                    </a:ext>
                  </a:extLst>
                </a:hlinkClick>
              </a:rPr>
              <a:t>POL 08.00.01 – Use of IT Resources Policy</a:t>
            </a:r>
            <a:endParaRPr b="0" i="0" sz="2000" u="none" strike="noStrike">
              <a:solidFill>
                <a:srgbClr val="990000"/>
              </a:solidFill>
              <a:latin typeface="Arial"/>
              <a:ea typeface="Arial"/>
              <a:cs typeface="Arial"/>
              <a:sym typeface="Arial"/>
            </a:endParaRPr>
          </a:p>
          <a:p>
            <a:pPr indent="-260350" lvl="1" marL="742950" rtl="0" algn="l">
              <a:spcBef>
                <a:spcPts val="480"/>
              </a:spcBef>
              <a:spcAft>
                <a:spcPts val="0"/>
              </a:spcAft>
              <a:buClr>
                <a:schemeClr val="dk1"/>
              </a:buClr>
              <a:buSzPts val="2000"/>
              <a:buChar char="–"/>
            </a:pPr>
            <a:r>
              <a:rPr lang="en-US" sz="2000">
                <a:latin typeface="Arial"/>
                <a:ea typeface="Arial"/>
                <a:cs typeface="Arial"/>
                <a:sym typeface="Arial"/>
              </a:rPr>
              <a:t>Published April 2024</a:t>
            </a:r>
            <a:endParaRPr b="0" i="0" sz="2000" u="none" strike="noStrike">
              <a:latin typeface="Arial"/>
              <a:ea typeface="Arial"/>
              <a:cs typeface="Arial"/>
              <a:sym typeface="Arial"/>
            </a:endParaRPr>
          </a:p>
          <a:p>
            <a:pPr indent="-190500" lvl="0" marL="342900" rtl="0" algn="l">
              <a:spcBef>
                <a:spcPts val="480"/>
              </a:spcBef>
              <a:spcAft>
                <a:spcPts val="0"/>
              </a:spcAft>
              <a:buClr>
                <a:schemeClr val="dk1"/>
              </a:buClr>
              <a:buSzPts val="24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g2f46f0e4872_2_0"/>
          <p:cNvSpPr txBox="1"/>
          <p:nvPr>
            <p:ph type="title"/>
          </p:nvPr>
        </p:nvSpPr>
        <p:spPr>
          <a:xfrm>
            <a:off x="457200" y="675085"/>
            <a:ext cx="8229600" cy="8013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IT Resources</a:t>
            </a:r>
            <a:endParaRPr/>
          </a:p>
        </p:txBody>
      </p:sp>
      <p:sp>
        <p:nvSpPr>
          <p:cNvPr id="96" name="Google Shape;96;g2f46f0e4872_2_0"/>
          <p:cNvSpPr txBox="1"/>
          <p:nvPr>
            <p:ph idx="1" type="body"/>
          </p:nvPr>
        </p:nvSpPr>
        <p:spPr>
          <a:xfrm>
            <a:off x="457200" y="2266950"/>
            <a:ext cx="8229600" cy="23277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lang="en-US" sz="2000"/>
              <a:t>Per POL 08.00.01, </a:t>
            </a:r>
            <a:r>
              <a:rPr lang="en-US" sz="2000"/>
              <a:t>“IT Resources” means any information technology resources (hardware, software and content including but not limited to electronic networks, systems, computers, devices, telephones, applications, data, and files residing in any of these) that are used for university purposes, regardless of whether owned by the university, a third party or personally owned.</a:t>
            </a:r>
            <a:r>
              <a:rPr lang="en-US" sz="2000"/>
              <a:t> </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3"/>
          <p:cNvSpPr txBox="1"/>
          <p:nvPr>
            <p:ph type="title"/>
          </p:nvPr>
        </p:nvSpPr>
        <p:spPr>
          <a:xfrm>
            <a:off x="457200" y="675085"/>
            <a:ext cx="8229600" cy="80129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Summary of Changes</a:t>
            </a:r>
            <a:endParaRPr/>
          </a:p>
        </p:txBody>
      </p:sp>
      <p:sp>
        <p:nvSpPr>
          <p:cNvPr id="102" name="Google Shape;102;p3"/>
          <p:cNvSpPr txBox="1"/>
          <p:nvPr>
            <p:ph idx="1" type="body"/>
          </p:nvPr>
        </p:nvSpPr>
        <p:spPr>
          <a:xfrm>
            <a:off x="457200" y="2266950"/>
            <a:ext cx="8229600" cy="2327672"/>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000000"/>
              </a:buClr>
              <a:buSzPts val="2000"/>
              <a:buChar char="•"/>
            </a:pPr>
            <a:r>
              <a:rPr b="0" i="0" lang="en-US" sz="2000" u="none" strike="noStrike">
                <a:solidFill>
                  <a:srgbClr val="000000"/>
                </a:solidFill>
                <a:latin typeface="Arial"/>
                <a:ea typeface="Arial"/>
                <a:cs typeface="Arial"/>
                <a:sym typeface="Arial"/>
              </a:rPr>
              <a:t>Separated the document into more well-defined sections.</a:t>
            </a:r>
            <a:endParaRPr/>
          </a:p>
          <a:p>
            <a:pPr indent="-342900" lvl="0" marL="342900" rtl="0" algn="l">
              <a:spcBef>
                <a:spcPts val="1000"/>
              </a:spcBef>
              <a:spcAft>
                <a:spcPts val="0"/>
              </a:spcAft>
              <a:buClr>
                <a:srgbClr val="000000"/>
              </a:buClr>
              <a:buSzPts val="2000"/>
              <a:buChar char="•"/>
            </a:pPr>
            <a:r>
              <a:rPr b="0" i="0" lang="en-US" sz="2000" u="none" strike="noStrike">
                <a:solidFill>
                  <a:srgbClr val="000000"/>
                </a:solidFill>
                <a:latin typeface="Arial"/>
                <a:ea typeface="Arial"/>
                <a:cs typeface="Arial"/>
                <a:sym typeface="Arial"/>
              </a:rPr>
              <a:t>Created a regulation statement that explains that use of IT Resources needs to adhere to all applicable obligations. In the previous version, this was mentioned six different times throughout the regulation.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4"/>
          <p:cNvSpPr txBox="1"/>
          <p:nvPr>
            <p:ph type="title"/>
          </p:nvPr>
        </p:nvSpPr>
        <p:spPr>
          <a:xfrm>
            <a:off x="457200" y="675085"/>
            <a:ext cx="8229600" cy="80129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Summary of Changes</a:t>
            </a:r>
            <a:endParaRPr/>
          </a:p>
        </p:txBody>
      </p:sp>
      <p:sp>
        <p:nvSpPr>
          <p:cNvPr id="108" name="Google Shape;108;p4"/>
          <p:cNvSpPr txBox="1"/>
          <p:nvPr>
            <p:ph idx="1" type="body"/>
          </p:nvPr>
        </p:nvSpPr>
        <p:spPr>
          <a:xfrm>
            <a:off x="457200" y="2266950"/>
            <a:ext cx="8229600" cy="2327672"/>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000000"/>
              </a:buClr>
              <a:buSzPts val="2000"/>
              <a:buChar char="•"/>
            </a:pPr>
            <a:r>
              <a:rPr b="0" i="0" lang="en-US" sz="2000" u="none" strike="noStrike">
                <a:solidFill>
                  <a:srgbClr val="000000"/>
                </a:solidFill>
                <a:latin typeface="Arial"/>
                <a:ea typeface="Arial"/>
                <a:cs typeface="Arial"/>
                <a:sym typeface="Arial"/>
              </a:rPr>
              <a:t>Reduced the length of the regulation by about ⅓. This was achieved by removing redundant language, removing language covering cases that are overly specific for this regulation, and pointing to the IT Resource Use Policy for the “Violation” section.</a:t>
            </a:r>
            <a:endParaRPr/>
          </a:p>
          <a:p>
            <a:pPr indent="-342900" lvl="0" marL="342900" rtl="0" algn="l">
              <a:spcBef>
                <a:spcPts val="1000"/>
              </a:spcBef>
              <a:spcAft>
                <a:spcPts val="0"/>
              </a:spcAft>
              <a:buClr>
                <a:srgbClr val="000000"/>
              </a:buClr>
              <a:buSzPts val="2000"/>
              <a:buChar char="•"/>
            </a:pPr>
            <a:r>
              <a:rPr b="0" i="0" lang="en-US" sz="2000" u="none" strike="noStrike">
                <a:solidFill>
                  <a:srgbClr val="000000"/>
                </a:solidFill>
                <a:latin typeface="Arial"/>
                <a:ea typeface="Arial"/>
                <a:cs typeface="Arial"/>
                <a:sym typeface="Arial"/>
              </a:rPr>
              <a:t>Added an account holder responsibilities section, which clarifies what access is permitted, and reporting responsibilities in the case of suspected theft or breach.</a:t>
            </a:r>
            <a:endParaRPr/>
          </a:p>
          <a:p>
            <a:pPr indent="-190500" lvl="0" marL="342900" rtl="0" algn="l">
              <a:spcBef>
                <a:spcPts val="1480"/>
              </a:spcBef>
              <a:spcAft>
                <a:spcPts val="0"/>
              </a:spcAft>
              <a:buClr>
                <a:schemeClr val="dk1"/>
              </a:buClr>
              <a:buSzPts val="24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5"/>
          <p:cNvSpPr txBox="1"/>
          <p:nvPr>
            <p:ph type="title"/>
          </p:nvPr>
        </p:nvSpPr>
        <p:spPr>
          <a:xfrm>
            <a:off x="457200" y="675085"/>
            <a:ext cx="8229600" cy="80129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Summary of Changes</a:t>
            </a:r>
            <a:endParaRPr/>
          </a:p>
        </p:txBody>
      </p:sp>
      <p:sp>
        <p:nvSpPr>
          <p:cNvPr id="114" name="Google Shape;114;p5"/>
          <p:cNvSpPr txBox="1"/>
          <p:nvPr>
            <p:ph idx="1" type="body"/>
          </p:nvPr>
        </p:nvSpPr>
        <p:spPr>
          <a:xfrm>
            <a:off x="457200" y="2266950"/>
            <a:ext cx="8229600" cy="2327672"/>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rgbClr val="000000"/>
              </a:buClr>
              <a:buSzPts val="2000"/>
              <a:buChar char="•"/>
            </a:pPr>
            <a:r>
              <a:rPr b="0" i="0" lang="en-US" sz="2000" u="none" strike="noStrike">
                <a:solidFill>
                  <a:srgbClr val="000000"/>
                </a:solidFill>
                <a:latin typeface="Arial"/>
                <a:ea typeface="Arial"/>
                <a:cs typeface="Arial"/>
                <a:sym typeface="Arial"/>
              </a:rPr>
              <a:t>Added a Privacy and Monitoring section that covers the specific circumstances where the university may examine content on IT Resources.</a:t>
            </a:r>
            <a:endParaRPr/>
          </a:p>
          <a:p>
            <a:pPr indent="-342900" lvl="0" marL="342900" rtl="0" algn="l">
              <a:spcBef>
                <a:spcPts val="1000"/>
              </a:spcBef>
              <a:spcAft>
                <a:spcPts val="0"/>
              </a:spcAft>
              <a:buClr>
                <a:srgbClr val="000000"/>
              </a:buClr>
              <a:buSzPts val="2000"/>
              <a:buChar char="•"/>
            </a:pPr>
            <a:r>
              <a:rPr b="0" i="0" lang="en-US" sz="2000" u="none" strike="noStrike">
                <a:solidFill>
                  <a:srgbClr val="000000"/>
                </a:solidFill>
                <a:latin typeface="Arial"/>
                <a:ea typeface="Arial"/>
                <a:cs typeface="Arial"/>
                <a:sym typeface="Arial"/>
              </a:rPr>
              <a:t>Added clarification that University provided email is for university business and not a personal account.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6"/>
          <p:cNvSpPr txBox="1"/>
          <p:nvPr>
            <p:ph idx="1" type="body"/>
          </p:nvPr>
        </p:nvSpPr>
        <p:spPr>
          <a:xfrm>
            <a:off x="722313" y="2180035"/>
            <a:ext cx="7772400" cy="112514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1"/>
              </a:buClr>
              <a:buSzPts val="3200"/>
              <a:buNone/>
            </a:pPr>
            <a:r>
              <a:rPr lang="en-US" sz="3200">
                <a:solidFill>
                  <a:schemeClr val="dk1"/>
                </a:solidFill>
              </a:rPr>
              <a:t>Questions / Next Steps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NCStateU-horizontal-left-logo">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2024-08-19T19:08:13Z</dcterms:created>
  <dc:creator>Damon Armour</dc:creator>
</cp:coreProperties>
</file>