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71" r:id="rId6"/>
    <p:sldId id="280" r:id="rId7"/>
    <p:sldId id="282" r:id="rId8"/>
    <p:sldId id="281" r:id="rId9"/>
    <p:sldId id="274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60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Athletics Update to Faculty Senate</a:t>
            </a:r>
            <a:br>
              <a:rPr lang="en-US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April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8576"/>
            <a:ext cx="6400800" cy="1852794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Joel J. Pawlak, Associate Professor and Faculty Athletics Representative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Boo Corrigan, Director of Athletics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Katie Graham, Assistant Vice Chancellor and Senior Associate Athletics Director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273"/>
            <a:ext cx="8229600" cy="2327672"/>
          </a:xfrm>
        </p:spPr>
        <p:txBody>
          <a:bodyPr/>
          <a:lstStyle/>
          <a:p>
            <a:r>
              <a:rPr lang="en-US" dirty="0"/>
              <a:t>Council on Athletics – Pawlak</a:t>
            </a:r>
          </a:p>
          <a:p>
            <a:pPr lvl="1"/>
            <a:r>
              <a:rPr lang="en-US" dirty="0"/>
              <a:t>The Team Behind the Team</a:t>
            </a:r>
          </a:p>
          <a:p>
            <a:pPr lvl="1"/>
            <a:r>
              <a:rPr lang="en-US" dirty="0"/>
              <a:t>Changes in Athletics</a:t>
            </a:r>
          </a:p>
          <a:p>
            <a:r>
              <a:rPr lang="en-US" dirty="0"/>
              <a:t>Athletics Update – Corrigan</a:t>
            </a:r>
          </a:p>
          <a:p>
            <a:r>
              <a:rPr lang="en-US" dirty="0"/>
              <a:t>Academics Update – Graham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9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39" y="577362"/>
            <a:ext cx="4729053" cy="801290"/>
          </a:xfrm>
        </p:spPr>
        <p:txBody>
          <a:bodyPr/>
          <a:lstStyle/>
          <a:p>
            <a:pPr algn="l"/>
            <a:r>
              <a:rPr lang="en-US" dirty="0"/>
              <a:t>Council on Athletics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091" y="1476375"/>
            <a:ext cx="4938459" cy="311824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Purpose and Responsibility</a:t>
            </a:r>
          </a:p>
          <a:p>
            <a:r>
              <a:rPr lang="en-US" sz="2400" dirty="0"/>
              <a:t>Assist the Chancellor in exercising institutional control.</a:t>
            </a:r>
          </a:p>
          <a:p>
            <a:r>
              <a:rPr lang="en-US" sz="2400" dirty="0"/>
              <a:t>Membership (26) composed of Faculty, Alumni Association, Wolfpack Club, Coaching Staff, Students,  Athletics Department Staff (ex officio).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" name="Picture 5" descr="A group of baseball players standing in a line&#10;&#10;AI-generated content may be incorrect.">
            <a:extLst>
              <a:ext uri="{FF2B5EF4-FFF2-40B4-BE49-F238E27FC236}">
                <a16:creationId xmlns:a16="http://schemas.microsoft.com/office/drawing/2014/main" id="{A7B39BB3-E51A-F38A-A924-ADDB90B2A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550" y="1587878"/>
            <a:ext cx="3914583" cy="2609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8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4519"/>
            <a:ext cx="8229600" cy="801290"/>
          </a:xfrm>
        </p:spPr>
        <p:txBody>
          <a:bodyPr/>
          <a:lstStyle/>
          <a:p>
            <a:r>
              <a:rPr lang="en-US" sz="2000" dirty="0"/>
              <a:t>Council Theme</a:t>
            </a:r>
            <a:br>
              <a:rPr lang="en-US" dirty="0"/>
            </a:br>
            <a:r>
              <a:rPr lang="en-US" sz="2000" dirty="0"/>
              <a:t>The Team Behind the Team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31" y="1862557"/>
            <a:ext cx="4991269" cy="2327672"/>
          </a:xfrm>
        </p:spPr>
        <p:txBody>
          <a:bodyPr/>
          <a:lstStyle/>
          <a:p>
            <a:r>
              <a:rPr lang="en-US" sz="2000" b="1" dirty="0"/>
              <a:t>Goal: </a:t>
            </a:r>
            <a:r>
              <a:rPr lang="en-US" sz="2000" dirty="0"/>
              <a:t>To take a deeper dive into the various support services provided to student-athletes.</a:t>
            </a:r>
          </a:p>
          <a:p>
            <a:r>
              <a:rPr lang="en-US" sz="2000" dirty="0"/>
              <a:t>Meeting Agenda Items:</a:t>
            </a:r>
          </a:p>
          <a:p>
            <a:pPr lvl="1"/>
            <a:r>
              <a:rPr lang="en-US" sz="1600" dirty="0"/>
              <a:t>Athletics Communications</a:t>
            </a:r>
          </a:p>
          <a:p>
            <a:pPr lvl="1"/>
            <a:r>
              <a:rPr lang="en-US" sz="1600" dirty="0"/>
              <a:t>Sports Nutrition</a:t>
            </a:r>
          </a:p>
          <a:p>
            <a:pPr lvl="1"/>
            <a:r>
              <a:rPr lang="en-US" sz="1600" dirty="0"/>
              <a:t>Sports Psychology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5" name="Picture 4" descr="A group of women in red shirts&#10;&#10;AI-generated content may be incorrect.">
            <a:extLst>
              <a:ext uri="{FF2B5EF4-FFF2-40B4-BE49-F238E27FC236}">
                <a16:creationId xmlns:a16="http://schemas.microsoft.com/office/drawing/2014/main" id="{82AE8734-AA90-1739-FB81-71C2BC1FF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401" y="1591062"/>
            <a:ext cx="3942174" cy="315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39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Areas of Discussed on an Annual Basis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4775"/>
            <a:ext cx="5612860" cy="2327672"/>
          </a:xfrm>
        </p:spPr>
        <p:txBody>
          <a:bodyPr/>
          <a:lstStyle/>
          <a:p>
            <a:r>
              <a:rPr lang="en-US" dirty="0"/>
              <a:t>Academic performance and graduation rates</a:t>
            </a:r>
          </a:p>
          <a:p>
            <a:r>
              <a:rPr lang="en-US" dirty="0"/>
              <a:t>Budget</a:t>
            </a:r>
          </a:p>
          <a:p>
            <a:r>
              <a:rPr lang="en-US" dirty="0"/>
              <a:t>Title IX</a:t>
            </a:r>
          </a:p>
          <a:p>
            <a:r>
              <a:rPr lang="en-US" dirty="0"/>
              <a:t>Changes in NCAA rules</a:t>
            </a:r>
          </a:p>
          <a:p>
            <a:r>
              <a:rPr lang="en-US" dirty="0"/>
              <a:t>Meetings with head coaches</a:t>
            </a:r>
          </a:p>
          <a:p>
            <a:r>
              <a:rPr lang="en-US" dirty="0"/>
              <a:t>Facilities upgrades and improvements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group of women's basketball players huddling&#10;&#10;AI-generated content may be incorrect.">
            <a:extLst>
              <a:ext uri="{FF2B5EF4-FFF2-40B4-BE49-F238E27FC236}">
                <a16:creationId xmlns:a16="http://schemas.microsoft.com/office/drawing/2014/main" id="{B1D47503-C1CA-B5F5-D3DB-14F5EBFC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885" y="1398514"/>
            <a:ext cx="2763115" cy="345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69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0511-34DD-92F7-F366-95E9AB5B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10161"/>
            <a:ext cx="8229600" cy="801290"/>
          </a:xfrm>
        </p:spPr>
        <p:txBody>
          <a:bodyPr/>
          <a:lstStyle/>
          <a:p>
            <a:r>
              <a:rPr lang="en-US" dirty="0"/>
              <a:t>ACC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CD37-1185-B4F0-CD68-5AE102F89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236" y="1194545"/>
            <a:ext cx="4038600" cy="3118247"/>
          </a:xfrm>
        </p:spPr>
        <p:txBody>
          <a:bodyPr/>
          <a:lstStyle/>
          <a:p>
            <a:r>
              <a:rPr lang="en-US" sz="2000" dirty="0"/>
              <a:t>15 to 18 teams</a:t>
            </a:r>
          </a:p>
          <a:p>
            <a:r>
              <a:rPr lang="en-US" sz="2000" dirty="0"/>
              <a:t>Addition of…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Strengthens the position of the conference.</a:t>
            </a:r>
          </a:p>
          <a:p>
            <a:r>
              <a:rPr lang="en-US" sz="2000" dirty="0"/>
              <a:t>Provides opportunity for Stanford and Cal to remain in a power conference.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9B945-454B-7F0C-DA3C-6F0EB8DD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70" y="1936920"/>
            <a:ext cx="731040" cy="73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AB1FE-C032-B3F5-CC27-2F3CBC6A6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026" y="1936920"/>
            <a:ext cx="731040" cy="731040"/>
          </a:xfrm>
          <a:prstGeom prst="rect">
            <a:avLst/>
          </a:prstGeom>
        </p:spPr>
      </p:pic>
      <p:pic>
        <p:nvPicPr>
          <p:cNvPr id="1026" name="Picture 2" descr="Logos | World Changers Shaped Here">
            <a:extLst>
              <a:ext uri="{FF2B5EF4-FFF2-40B4-BE49-F238E27FC236}">
                <a16:creationId xmlns:a16="http://schemas.microsoft.com/office/drawing/2014/main" id="{D6766EE6-F33B-164C-B68B-1D3E36F3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24" y="1851212"/>
            <a:ext cx="958859" cy="9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D79CF8-9C60-B2D1-DAE4-07442BEC41E2}"/>
              </a:ext>
            </a:extLst>
          </p:cNvPr>
          <p:cNvSpPr txBox="1"/>
          <p:nvPr/>
        </p:nvSpPr>
        <p:spPr>
          <a:xfrm>
            <a:off x="5388702" y="917546"/>
            <a:ext cx="3511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Table of competition days out of Eastern Time Zone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FED674-4619-09D1-9A09-BCB07ACA2F4A}"/>
              </a:ext>
            </a:extLst>
          </p:cNvPr>
          <p:cNvSpPr txBox="1"/>
          <p:nvPr/>
        </p:nvSpPr>
        <p:spPr>
          <a:xfrm>
            <a:off x="5834106" y="4833339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*ACC Expansion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954439A-92BF-8621-570A-40D36E11C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04403" y="1194545"/>
            <a:ext cx="2692101" cy="36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6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38" y="319869"/>
            <a:ext cx="8229600" cy="801290"/>
          </a:xfrm>
        </p:spPr>
        <p:txBody>
          <a:bodyPr/>
          <a:lstStyle/>
          <a:p>
            <a:r>
              <a:rPr lang="en-US" sz="2400" dirty="0"/>
              <a:t>Legal Challenges Facing College Athletics </a:t>
            </a:r>
            <a:br>
              <a:rPr lang="en-US" sz="2400" dirty="0"/>
            </a:br>
            <a:r>
              <a:rPr lang="en-US" sz="1600" dirty="0"/>
              <a:t>(Presented to Faculty Senate April 2024)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444" y="947276"/>
            <a:ext cx="8229600" cy="2327672"/>
          </a:xfrm>
        </p:spPr>
        <p:txBody>
          <a:bodyPr/>
          <a:lstStyle/>
          <a:p>
            <a:r>
              <a:rPr lang="en-US" sz="1600" dirty="0"/>
              <a:t>NIL Related Case – “House Case”</a:t>
            </a:r>
          </a:p>
          <a:p>
            <a:pPr lvl="1"/>
            <a:r>
              <a:rPr lang="en-US" sz="1600" dirty="0"/>
              <a:t>Seeking to void old NIL legislation and damages, broadcast NIL, including 10 % of television revenue for football and basketball.</a:t>
            </a:r>
          </a:p>
          <a:p>
            <a:r>
              <a:rPr lang="en-US" sz="1600" dirty="0"/>
              <a:t>Academic Awards – “Hubbard Case”</a:t>
            </a:r>
          </a:p>
          <a:p>
            <a:pPr lvl="1"/>
            <a:r>
              <a:rPr lang="en-US" sz="1600" dirty="0"/>
              <a:t>Seeking damages for those who would have qualified for the academic incentive money now being awarded (up to $5980 per year).</a:t>
            </a:r>
          </a:p>
          <a:p>
            <a:r>
              <a:rPr lang="en-US" sz="1600" dirty="0"/>
              <a:t>Labor and Employment Status – “Johnson Case,” NLRB, Dartmouth Basketball</a:t>
            </a:r>
          </a:p>
          <a:p>
            <a:pPr lvl="1"/>
            <a:r>
              <a:rPr lang="en-US" sz="1600" dirty="0"/>
              <a:t>Seeking payment for practice and competition, status as employees, ability to unionize.</a:t>
            </a:r>
          </a:p>
          <a:p>
            <a:pPr lvl="2"/>
            <a:r>
              <a:rPr lang="en-US" sz="1000" dirty="0"/>
              <a:t>Dartmouth Basketball Team succeeded in their case and have since voted to unionize.</a:t>
            </a:r>
          </a:p>
          <a:p>
            <a:r>
              <a:rPr lang="en-US" sz="1600" dirty="0"/>
              <a:t>Preliminary Injunctions allow:</a:t>
            </a:r>
          </a:p>
          <a:p>
            <a:pPr lvl="1"/>
            <a:r>
              <a:rPr lang="en-US" sz="1600" dirty="0"/>
              <a:t>Unlimited transfers with immediate eligibility.</a:t>
            </a:r>
          </a:p>
          <a:p>
            <a:pPr lvl="1"/>
            <a:r>
              <a:rPr lang="en-US" sz="1600" dirty="0"/>
              <a:t>Student-athletes to negotiate NIL deals before signing with a school. </a:t>
            </a:r>
          </a:p>
          <a:p>
            <a:r>
              <a:rPr lang="en-US" sz="1600" dirty="0"/>
              <a:t>Florida State and Clemson suits against the ACC.</a:t>
            </a:r>
          </a:p>
          <a:p>
            <a:r>
              <a:rPr lang="en-US" sz="1600" dirty="0"/>
              <a:t>Others.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A2124-3105-7961-F636-BDA96C6F6753}"/>
              </a:ext>
            </a:extLst>
          </p:cNvPr>
          <p:cNvSpPr txBox="1"/>
          <p:nvPr/>
        </p:nvSpPr>
        <p:spPr>
          <a:xfrm rot="5400000">
            <a:off x="7836115" y="1720198"/>
            <a:ext cx="2030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Potential Damages could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be more than $5 billion.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C3816422-EF90-C8DF-933F-BDA213430536}"/>
              </a:ext>
            </a:extLst>
          </p:cNvPr>
          <p:cNvSpPr/>
          <p:nvPr/>
        </p:nvSpPr>
        <p:spPr>
          <a:xfrm>
            <a:off x="8373979" y="1180742"/>
            <a:ext cx="256065" cy="139100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EE1B-0424-398C-33AE-B4B8D63D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9" y="366675"/>
            <a:ext cx="8229600" cy="801290"/>
          </a:xfrm>
        </p:spPr>
        <p:txBody>
          <a:bodyPr/>
          <a:lstStyle/>
          <a:p>
            <a:r>
              <a:rPr lang="en-US" dirty="0"/>
              <a:t>House Case Proposed Settlement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2838F-08E4-D794-71C7-39EBF002F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81" y="953957"/>
            <a:ext cx="8229600" cy="2327672"/>
          </a:xfrm>
        </p:spPr>
        <p:txBody>
          <a:bodyPr/>
          <a:lstStyle/>
          <a:p>
            <a:r>
              <a:rPr lang="en-US" sz="2000" dirty="0"/>
              <a:t>Four major elements:</a:t>
            </a:r>
          </a:p>
          <a:p>
            <a:pPr lvl="1"/>
            <a:r>
              <a:rPr lang="en-US" sz="2000" dirty="0"/>
              <a:t>Settlement of back damages to class members for $2.75 billion paid over ten years.</a:t>
            </a:r>
          </a:p>
          <a:p>
            <a:pPr lvl="1"/>
            <a:r>
              <a:rPr lang="en-US" sz="2000" dirty="0"/>
              <a:t>Establishment of revenue sharing between institutions and student-athletes. ($20.5 million)</a:t>
            </a:r>
          </a:p>
          <a:p>
            <a:pPr lvl="1"/>
            <a:r>
              <a:rPr lang="en-US" sz="2000" dirty="0"/>
              <a:t>Elimination of scholarship limits and addition of roster limits.</a:t>
            </a:r>
          </a:p>
          <a:p>
            <a:pPr lvl="1"/>
            <a:r>
              <a:rPr lang="en-US" sz="2000" dirty="0"/>
              <a:t>Creation of a clearinghouse for NIL deals over $600 to be fair market value.</a:t>
            </a:r>
          </a:p>
          <a:p>
            <a:r>
              <a:rPr lang="en-US" sz="2000" dirty="0"/>
              <a:t>Timing:</a:t>
            </a:r>
          </a:p>
          <a:p>
            <a:pPr lvl="1"/>
            <a:r>
              <a:rPr lang="en-US" sz="2000" dirty="0"/>
              <a:t>Final settlement approval – Last hearing was April 7, 2025</a:t>
            </a:r>
          </a:p>
          <a:p>
            <a:pPr lvl="1"/>
            <a:r>
              <a:rPr lang="en-US" sz="2000" dirty="0"/>
              <a:t>New rules proposed to take effect July 1, 2025 (pending approval)</a:t>
            </a:r>
          </a:p>
        </p:txBody>
      </p:sp>
    </p:spTree>
    <p:extLst>
      <p:ext uri="{BB962C8B-B14F-4D97-AF65-F5344CB8AC3E}">
        <p14:creationId xmlns:p14="http://schemas.microsoft.com/office/powerpoint/2010/main" val="249619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0969"/>
            <a:ext cx="8229600" cy="801290"/>
          </a:xfrm>
        </p:spPr>
        <p:txBody>
          <a:bodyPr/>
          <a:lstStyle/>
          <a:p>
            <a:r>
              <a:rPr lang="en-US" dirty="0"/>
              <a:t>FAR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9965"/>
            <a:ext cx="8229600" cy="2327672"/>
          </a:xfrm>
        </p:spPr>
        <p:txBody>
          <a:bodyPr/>
          <a:lstStyle/>
          <a:p>
            <a:r>
              <a:rPr lang="en-US" sz="2200" dirty="0"/>
              <a:t>Council is active and engaged throughout the academic year with the oversight of Athletics, with numerous conversations related to changes in college sports.</a:t>
            </a:r>
          </a:p>
          <a:p>
            <a:r>
              <a:rPr lang="en-US" sz="2200" dirty="0"/>
              <a:t>The Council has maintained a positive working relationship with the Athletics Department.</a:t>
            </a:r>
          </a:p>
          <a:p>
            <a:r>
              <a:rPr lang="en-US" sz="2200" dirty="0"/>
              <a:t>As changes take place, the Council intends to provide oversight, including increased travel demands and the well-being of our student-athletes.</a:t>
            </a:r>
          </a:p>
        </p:txBody>
      </p:sp>
    </p:spTree>
    <p:extLst>
      <p:ext uri="{BB962C8B-B14F-4D97-AF65-F5344CB8AC3E}">
        <p14:creationId xmlns:p14="http://schemas.microsoft.com/office/powerpoint/2010/main" val="378740867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1360</TotalTime>
  <Words>514</Words>
  <Application>Microsoft Office PowerPoint</Application>
  <PresentationFormat>On-screen Show (16:9)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NCStateU-horizontal-left-logo</vt:lpstr>
      <vt:lpstr>Athletics Update to Faculty Senate April 2025</vt:lpstr>
      <vt:lpstr>Overview</vt:lpstr>
      <vt:lpstr>Council on Athletics</vt:lpstr>
      <vt:lpstr>Council Theme The Team Behind the Team </vt:lpstr>
      <vt:lpstr>Areas of Discussed on an Annual Basis</vt:lpstr>
      <vt:lpstr>ACC Expansion</vt:lpstr>
      <vt:lpstr>Legal Challenges Facing College Athletics  (Presented to Faculty Senate April 2024)</vt:lpstr>
      <vt:lpstr>House Case Proposed Settlement</vt:lpstr>
      <vt:lpstr>FAR Summary</vt:lpstr>
    </vt:vector>
  </TitlesOfParts>
  <Company>North Carolina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J Pawlak</dc:creator>
  <cp:lastModifiedBy>Joel Justin Pawlak</cp:lastModifiedBy>
  <cp:revision>64</cp:revision>
  <dcterms:created xsi:type="dcterms:W3CDTF">2018-03-11T20:50:32Z</dcterms:created>
  <dcterms:modified xsi:type="dcterms:W3CDTF">2025-04-14T16:34:09Z</dcterms:modified>
</cp:coreProperties>
</file>